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15"/>
  </p:notesMasterIdLst>
  <p:sldIdLst>
    <p:sldId id="256" r:id="rId2"/>
    <p:sldId id="258" r:id="rId3"/>
    <p:sldId id="262" r:id="rId4"/>
    <p:sldId id="259" r:id="rId5"/>
    <p:sldId id="270" r:id="rId6"/>
    <p:sldId id="271" r:id="rId7"/>
    <p:sldId id="276" r:id="rId8"/>
    <p:sldId id="273" r:id="rId9"/>
    <p:sldId id="261" r:id="rId10"/>
    <p:sldId id="275" r:id="rId11"/>
    <p:sldId id="277" r:id="rId12"/>
    <p:sldId id="274" r:id="rId13"/>
    <p:sldId id="268"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30AFC5C-AACF-446C-9E15-1A98D3A287AB}">
          <p14:sldIdLst>
            <p14:sldId id="256"/>
            <p14:sldId id="258"/>
            <p14:sldId id="262"/>
            <p14:sldId id="259"/>
            <p14:sldId id="270"/>
            <p14:sldId id="271"/>
            <p14:sldId id="276"/>
            <p14:sldId id="273"/>
            <p14:sldId id="261"/>
            <p14:sldId id="275"/>
            <p14:sldId id="277"/>
            <p14:sldId id="274"/>
            <p14:sldId id="26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8C3533-3DBE-4E9B-9378-380374C3CE93}" v="27" dt="2019-06-27T20:56:10.1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77" autoAdjust="0"/>
    <p:restoredTop sz="85102" autoAdjust="0"/>
  </p:normalViewPr>
  <p:slideViewPr>
    <p:cSldViewPr snapToGrid="0">
      <p:cViewPr varScale="1">
        <p:scale>
          <a:sx n="58" d="100"/>
          <a:sy n="58" d="100"/>
        </p:scale>
        <p:origin x="44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 userId="5b3cacac6874f5bf" providerId="LiveId" clId="{9713FE9B-0CA1-4F67-9C4F-60F94A1D9EF0}"/>
    <pc:docChg chg="undo custSel delSld modSld modSection">
      <pc:chgData name="Nicole ." userId="5b3cacac6874f5bf" providerId="LiveId" clId="{9713FE9B-0CA1-4F67-9C4F-60F94A1D9EF0}" dt="2019-06-27T20:59:09.106" v="899" actId="5793"/>
      <pc:docMkLst>
        <pc:docMk/>
      </pc:docMkLst>
      <pc:sldChg chg="addSp modSp">
        <pc:chgData name="Nicole ." userId="5b3cacac6874f5bf" providerId="LiveId" clId="{9713FE9B-0CA1-4F67-9C4F-60F94A1D9EF0}" dt="2019-06-27T20:59:09.106" v="899" actId="5793"/>
        <pc:sldMkLst>
          <pc:docMk/>
          <pc:sldMk cId="2399046963" sldId="256"/>
        </pc:sldMkLst>
        <pc:spChg chg="add mod">
          <ac:chgData name="Nicole ." userId="5b3cacac6874f5bf" providerId="LiveId" clId="{9713FE9B-0CA1-4F67-9C4F-60F94A1D9EF0}" dt="2019-06-27T20:59:09.106" v="899" actId="5793"/>
          <ac:spMkLst>
            <pc:docMk/>
            <pc:sldMk cId="2399046963" sldId="256"/>
            <ac:spMk id="2" creationId="{22CDCC03-8309-4510-B843-3E95286136B2}"/>
          </ac:spMkLst>
        </pc:spChg>
        <pc:spChg chg="mod">
          <ac:chgData name="Nicole ." userId="5b3cacac6874f5bf" providerId="LiveId" clId="{9713FE9B-0CA1-4F67-9C4F-60F94A1D9EF0}" dt="2019-06-27T20:17:34.604" v="617" actId="1076"/>
          <ac:spMkLst>
            <pc:docMk/>
            <pc:sldMk cId="2399046963" sldId="256"/>
            <ac:spMk id="12" creationId="{1D29B0E6-7196-487F-8FA3-8AE3245E1F51}"/>
          </ac:spMkLst>
        </pc:spChg>
        <pc:spChg chg="mod">
          <ac:chgData name="Nicole ." userId="5b3cacac6874f5bf" providerId="LiveId" clId="{9713FE9B-0CA1-4F67-9C4F-60F94A1D9EF0}" dt="2019-06-27T20:17:47.648" v="619" actId="1076"/>
          <ac:spMkLst>
            <pc:docMk/>
            <pc:sldMk cId="2399046963" sldId="256"/>
            <ac:spMk id="15" creationId="{AB38176E-BA93-4538-9A52-0B0FC9F92F38}"/>
          </ac:spMkLst>
        </pc:spChg>
      </pc:sldChg>
      <pc:sldChg chg="modNotesTx">
        <pc:chgData name="Nicole ." userId="5b3cacac6874f5bf" providerId="LiveId" clId="{9713FE9B-0CA1-4F67-9C4F-60F94A1D9EF0}" dt="2019-06-27T20:16:33.421" v="554" actId="6549"/>
        <pc:sldMkLst>
          <pc:docMk/>
          <pc:sldMk cId="3147347456" sldId="258"/>
        </pc:sldMkLst>
      </pc:sldChg>
      <pc:sldChg chg="addSp modSp modNotesTx">
        <pc:chgData name="Nicole ." userId="5b3cacac6874f5bf" providerId="LiveId" clId="{9713FE9B-0CA1-4F67-9C4F-60F94A1D9EF0}" dt="2019-06-27T20:58:33.028" v="889" actId="20577"/>
        <pc:sldMkLst>
          <pc:docMk/>
          <pc:sldMk cId="3347400063" sldId="261"/>
        </pc:sldMkLst>
        <pc:spChg chg="add mod">
          <ac:chgData name="Nicole ." userId="5b3cacac6874f5bf" providerId="LiveId" clId="{9713FE9B-0CA1-4F67-9C4F-60F94A1D9EF0}" dt="2019-06-27T19:46:36.699" v="101"/>
          <ac:spMkLst>
            <pc:docMk/>
            <pc:sldMk cId="3347400063" sldId="261"/>
            <ac:spMk id="2" creationId="{AC14B628-E160-452D-838C-6CBB00DB5463}"/>
          </ac:spMkLst>
        </pc:spChg>
        <pc:spChg chg="mod">
          <ac:chgData name="Nicole ." userId="5b3cacac6874f5bf" providerId="LiveId" clId="{9713FE9B-0CA1-4F67-9C4F-60F94A1D9EF0}" dt="2019-06-27T20:53:14.986" v="697" actId="20577"/>
          <ac:spMkLst>
            <pc:docMk/>
            <pc:sldMk cId="3347400063" sldId="261"/>
            <ac:spMk id="8" creationId="{06B6D86E-41B1-471C-8116-311D77FE9075}"/>
          </ac:spMkLst>
        </pc:spChg>
        <pc:spChg chg="add mod">
          <ac:chgData name="Nicole ." userId="5b3cacac6874f5bf" providerId="LiveId" clId="{9713FE9B-0CA1-4F67-9C4F-60F94A1D9EF0}" dt="2019-06-27T20:58:33.028" v="889" actId="20577"/>
          <ac:spMkLst>
            <pc:docMk/>
            <pc:sldMk cId="3347400063" sldId="261"/>
            <ac:spMk id="10" creationId="{4B9FBCC5-2902-404F-847B-C5C160D3A38E}"/>
          </ac:spMkLst>
        </pc:spChg>
      </pc:sldChg>
      <pc:sldChg chg="modNotesTx">
        <pc:chgData name="Nicole ." userId="5b3cacac6874f5bf" providerId="LiveId" clId="{9713FE9B-0CA1-4F67-9C4F-60F94A1D9EF0}" dt="2019-06-27T20:16:27.426" v="553" actId="6549"/>
        <pc:sldMkLst>
          <pc:docMk/>
          <pc:sldMk cId="1698756001" sldId="262"/>
        </pc:sldMkLst>
      </pc:sldChg>
      <pc:sldChg chg="del modNotesTx">
        <pc:chgData name="Nicole ." userId="5b3cacac6874f5bf" providerId="LiveId" clId="{9713FE9B-0CA1-4F67-9C4F-60F94A1D9EF0}" dt="2019-06-27T20:51:03.083" v="694" actId="2696"/>
        <pc:sldMkLst>
          <pc:docMk/>
          <pc:sldMk cId="2122273435" sldId="264"/>
        </pc:sldMkLst>
      </pc:sldChg>
      <pc:sldChg chg="delSp modSp del">
        <pc:chgData name="Nicole ." userId="5b3cacac6874f5bf" providerId="LiveId" clId="{9713FE9B-0CA1-4F67-9C4F-60F94A1D9EF0}" dt="2019-06-27T19:57:34.188" v="501" actId="2696"/>
        <pc:sldMkLst>
          <pc:docMk/>
          <pc:sldMk cId="3364716415" sldId="267"/>
        </pc:sldMkLst>
        <pc:spChg chg="mod">
          <ac:chgData name="Nicole ." userId="5b3cacac6874f5bf" providerId="LiveId" clId="{9713FE9B-0CA1-4F67-9C4F-60F94A1D9EF0}" dt="2019-06-27T19:57:30.779" v="500" actId="1076"/>
          <ac:spMkLst>
            <pc:docMk/>
            <pc:sldMk cId="3364716415" sldId="267"/>
            <ac:spMk id="13" creationId="{D65BEF3B-6658-47B7-B54B-4682F59C8275}"/>
          </ac:spMkLst>
        </pc:spChg>
        <pc:graphicFrameChg chg="del">
          <ac:chgData name="Nicole ." userId="5b3cacac6874f5bf" providerId="LiveId" clId="{9713FE9B-0CA1-4F67-9C4F-60F94A1D9EF0}" dt="2019-06-27T19:57:15.520" v="482" actId="478"/>
          <ac:graphicFrameMkLst>
            <pc:docMk/>
            <pc:sldMk cId="3364716415" sldId="267"/>
            <ac:graphicFrameMk id="12" creationId="{A736B36C-7206-47A1-BC1A-CFC98E5900E4}"/>
          </ac:graphicFrameMkLst>
        </pc:graphicFrameChg>
      </pc:sldChg>
      <pc:sldChg chg="addSp modSp">
        <pc:chgData name="Nicole ." userId="5b3cacac6874f5bf" providerId="LiveId" clId="{9713FE9B-0CA1-4F67-9C4F-60F94A1D9EF0}" dt="2019-06-27T19:55:36.091" v="481" actId="20577"/>
        <pc:sldMkLst>
          <pc:docMk/>
          <pc:sldMk cId="2301354680" sldId="268"/>
        </pc:sldMkLst>
        <pc:spChg chg="add mod">
          <ac:chgData name="Nicole ." userId="5b3cacac6874f5bf" providerId="LiveId" clId="{9713FE9B-0CA1-4F67-9C4F-60F94A1D9EF0}" dt="2019-06-27T19:54:58.901" v="466" actId="20577"/>
          <ac:spMkLst>
            <pc:docMk/>
            <pc:sldMk cId="2301354680" sldId="268"/>
            <ac:spMk id="2" creationId="{37006386-FD67-4D5D-B857-05D960AE3EA1}"/>
          </ac:spMkLst>
        </pc:spChg>
        <pc:spChg chg="add mod">
          <ac:chgData name="Nicole ." userId="5b3cacac6874f5bf" providerId="LiveId" clId="{9713FE9B-0CA1-4F67-9C4F-60F94A1D9EF0}" dt="2019-06-27T19:55:36.091" v="481" actId="20577"/>
          <ac:spMkLst>
            <pc:docMk/>
            <pc:sldMk cId="2301354680" sldId="268"/>
            <ac:spMk id="3" creationId="{987C5782-D7D3-4273-804C-7BA1DC857541}"/>
          </ac:spMkLst>
        </pc:spChg>
        <pc:spChg chg="mod">
          <ac:chgData name="Nicole ." userId="5b3cacac6874f5bf" providerId="LiveId" clId="{9713FE9B-0CA1-4F67-9C4F-60F94A1D9EF0}" dt="2019-06-27T19:52:23.402" v="244" actId="207"/>
          <ac:spMkLst>
            <pc:docMk/>
            <pc:sldMk cId="2301354680" sldId="268"/>
            <ac:spMk id="33" creationId="{F0045E82-1B9E-4801-9C6A-DA9FE041726B}"/>
          </ac:spMkLst>
        </pc:spChg>
        <pc:picChg chg="mod">
          <ac:chgData name="Nicole ." userId="5b3cacac6874f5bf" providerId="LiveId" clId="{9713FE9B-0CA1-4F67-9C4F-60F94A1D9EF0}" dt="2019-06-27T19:55:20.725" v="469" actId="1076"/>
          <ac:picMkLst>
            <pc:docMk/>
            <pc:sldMk cId="2301354680" sldId="268"/>
            <ac:picMk id="22" creationId="{4BEC2EB2-84AE-4FD8-80F7-37B02D2E6250}"/>
          </ac:picMkLst>
        </pc:picChg>
      </pc:sldChg>
      <pc:sldChg chg="del">
        <pc:chgData name="Nicole ." userId="5b3cacac6874f5bf" providerId="LiveId" clId="{9713FE9B-0CA1-4F67-9C4F-60F94A1D9EF0}" dt="2019-06-27T20:15:39.419" v="546" actId="2696"/>
        <pc:sldMkLst>
          <pc:docMk/>
          <pc:sldMk cId="2535908981" sldId="269"/>
        </pc:sldMkLst>
      </pc:sldChg>
      <pc:sldChg chg="modNotesTx">
        <pc:chgData name="Nicole ." userId="5b3cacac6874f5bf" providerId="LiveId" clId="{9713FE9B-0CA1-4F67-9C4F-60F94A1D9EF0}" dt="2019-06-27T20:16:22.544" v="552" actId="6549"/>
        <pc:sldMkLst>
          <pc:docMk/>
          <pc:sldMk cId="2777696073" sldId="270"/>
        </pc:sldMkLst>
      </pc:sldChg>
      <pc:sldChg chg="modNotesTx">
        <pc:chgData name="Nicole ." userId="5b3cacac6874f5bf" providerId="LiveId" clId="{9713FE9B-0CA1-4F67-9C4F-60F94A1D9EF0}" dt="2019-06-27T20:16:17.642" v="551" actId="6549"/>
        <pc:sldMkLst>
          <pc:docMk/>
          <pc:sldMk cId="1855971496" sldId="271"/>
        </pc:sldMkLst>
      </pc:sldChg>
      <pc:sldChg chg="modSp modNotesTx">
        <pc:chgData name="Nicole ." userId="5b3cacac6874f5bf" providerId="LiveId" clId="{9713FE9B-0CA1-4F67-9C4F-60F94A1D9EF0}" dt="2019-06-27T20:52:33.703" v="696" actId="113"/>
        <pc:sldMkLst>
          <pc:docMk/>
          <pc:sldMk cId="4200061286" sldId="273"/>
        </pc:sldMkLst>
        <pc:spChg chg="mod">
          <ac:chgData name="Nicole ." userId="5b3cacac6874f5bf" providerId="LiveId" clId="{9713FE9B-0CA1-4F67-9C4F-60F94A1D9EF0}" dt="2019-06-27T20:52:33.703" v="696" actId="113"/>
          <ac:spMkLst>
            <pc:docMk/>
            <pc:sldMk cId="4200061286" sldId="273"/>
            <ac:spMk id="11" creationId="{6BDACD0A-4B9A-4796-A1A3-EADBC80D42A6}"/>
          </ac:spMkLst>
        </pc:spChg>
      </pc:sldChg>
      <pc:sldChg chg="delSp modSp">
        <pc:chgData name="Nicole ." userId="5b3cacac6874f5bf" providerId="LiveId" clId="{9713FE9B-0CA1-4F67-9C4F-60F94A1D9EF0}" dt="2019-06-27T20:52:06.170" v="695" actId="1076"/>
        <pc:sldMkLst>
          <pc:docMk/>
          <pc:sldMk cId="3943077387" sldId="274"/>
        </pc:sldMkLst>
        <pc:spChg chg="mod">
          <ac:chgData name="Nicole ." userId="5b3cacac6874f5bf" providerId="LiveId" clId="{9713FE9B-0CA1-4F67-9C4F-60F94A1D9EF0}" dt="2019-06-27T20:52:06.170" v="695" actId="1076"/>
          <ac:spMkLst>
            <pc:docMk/>
            <pc:sldMk cId="3943077387" sldId="274"/>
            <ac:spMk id="19" creationId="{7ED750BA-5359-4B3D-A9B4-31C8FBFF70D2}"/>
          </ac:spMkLst>
        </pc:spChg>
        <pc:spChg chg="mod">
          <ac:chgData name="Nicole ." userId="5b3cacac6874f5bf" providerId="LiveId" clId="{9713FE9B-0CA1-4F67-9C4F-60F94A1D9EF0}" dt="2019-06-27T20:52:06.170" v="695" actId="1076"/>
          <ac:spMkLst>
            <pc:docMk/>
            <pc:sldMk cId="3943077387" sldId="274"/>
            <ac:spMk id="22" creationId="{55530EFA-85E9-4A20-9817-27FFC6EA0135}"/>
          </ac:spMkLst>
        </pc:spChg>
        <pc:graphicFrameChg chg="del">
          <ac:chgData name="Nicole ." userId="5b3cacac6874f5bf" providerId="LiveId" clId="{9713FE9B-0CA1-4F67-9C4F-60F94A1D9EF0}" dt="2019-06-27T19:49:07.942" v="145" actId="478"/>
          <ac:graphicFrameMkLst>
            <pc:docMk/>
            <pc:sldMk cId="3943077387" sldId="274"/>
            <ac:graphicFrameMk id="21" creationId="{6D31F53A-2C0B-4421-887A-5A50CE807637}"/>
          </ac:graphicFrameMkLst>
        </pc:graphicFrameChg>
        <pc:picChg chg="mod">
          <ac:chgData name="Nicole ." userId="5b3cacac6874f5bf" providerId="LiveId" clId="{9713FE9B-0CA1-4F67-9C4F-60F94A1D9EF0}" dt="2019-06-27T20:52:06.170" v="695" actId="1076"/>
          <ac:picMkLst>
            <pc:docMk/>
            <pc:sldMk cId="3943077387" sldId="274"/>
            <ac:picMk id="15" creationId="{09C5F748-59E8-4DFE-9B5C-BF092071AEFF}"/>
          </ac:picMkLst>
        </pc:picChg>
        <pc:picChg chg="mod">
          <ac:chgData name="Nicole ." userId="5b3cacac6874f5bf" providerId="LiveId" clId="{9713FE9B-0CA1-4F67-9C4F-60F94A1D9EF0}" dt="2019-06-27T20:52:06.170" v="695" actId="1076"/>
          <ac:picMkLst>
            <pc:docMk/>
            <pc:sldMk cId="3943077387" sldId="274"/>
            <ac:picMk id="16" creationId="{8E4188D4-6115-4EEA-9760-32CF8C1FF38C}"/>
          </ac:picMkLst>
        </pc:picChg>
        <pc:picChg chg="mod">
          <ac:chgData name="Nicole ." userId="5b3cacac6874f5bf" providerId="LiveId" clId="{9713FE9B-0CA1-4F67-9C4F-60F94A1D9EF0}" dt="2019-06-27T20:52:06.170" v="695" actId="1076"/>
          <ac:picMkLst>
            <pc:docMk/>
            <pc:sldMk cId="3943077387" sldId="274"/>
            <ac:picMk id="17" creationId="{EAF51EB2-21D4-496B-B254-36C5A5A0379F}"/>
          </ac:picMkLst>
        </pc:picChg>
        <pc:picChg chg="mod">
          <ac:chgData name="Nicole ." userId="5b3cacac6874f5bf" providerId="LiveId" clId="{9713FE9B-0CA1-4F67-9C4F-60F94A1D9EF0}" dt="2019-06-27T20:52:06.170" v="695" actId="1076"/>
          <ac:picMkLst>
            <pc:docMk/>
            <pc:sldMk cId="3943077387" sldId="274"/>
            <ac:picMk id="18" creationId="{0DA81A60-8C1A-41C5-8869-6B228C85F030}"/>
          </ac:picMkLst>
        </pc:picChg>
        <pc:picChg chg="mod">
          <ac:chgData name="Nicole ." userId="5b3cacac6874f5bf" providerId="LiveId" clId="{9713FE9B-0CA1-4F67-9C4F-60F94A1D9EF0}" dt="2019-06-27T20:52:06.170" v="695" actId="1076"/>
          <ac:picMkLst>
            <pc:docMk/>
            <pc:sldMk cId="3943077387" sldId="274"/>
            <ac:picMk id="20" creationId="{81A25CFF-810B-4A40-810A-73FFCF58A06D}"/>
          </ac:picMkLst>
        </pc:picChg>
        <pc:picChg chg="mod">
          <ac:chgData name="Nicole ." userId="5b3cacac6874f5bf" providerId="LiveId" clId="{9713FE9B-0CA1-4F67-9C4F-60F94A1D9EF0}" dt="2019-06-27T20:52:06.170" v="695" actId="1076"/>
          <ac:picMkLst>
            <pc:docMk/>
            <pc:sldMk cId="3943077387" sldId="274"/>
            <ac:picMk id="23" creationId="{8ED5FADD-FEF7-41D3-A07C-719D48D43FB1}"/>
          </ac:picMkLst>
        </pc:picChg>
        <pc:picChg chg="mod">
          <ac:chgData name="Nicole ." userId="5b3cacac6874f5bf" providerId="LiveId" clId="{9713FE9B-0CA1-4F67-9C4F-60F94A1D9EF0}" dt="2019-06-27T20:52:06.170" v="695" actId="1076"/>
          <ac:picMkLst>
            <pc:docMk/>
            <pc:sldMk cId="3943077387" sldId="274"/>
            <ac:picMk id="24" creationId="{D4954438-E44B-49AD-A86C-A9CAE5AB1ED0}"/>
          </ac:picMkLst>
        </pc:picChg>
        <pc:picChg chg="mod">
          <ac:chgData name="Nicole ." userId="5b3cacac6874f5bf" providerId="LiveId" clId="{9713FE9B-0CA1-4F67-9C4F-60F94A1D9EF0}" dt="2019-06-27T20:52:06.170" v="695" actId="1076"/>
          <ac:picMkLst>
            <pc:docMk/>
            <pc:sldMk cId="3943077387" sldId="274"/>
            <ac:picMk id="25" creationId="{AA997AF4-6A6C-4DBF-921F-F2DC10135279}"/>
          </ac:picMkLst>
        </pc:picChg>
        <pc:picChg chg="mod">
          <ac:chgData name="Nicole ." userId="5b3cacac6874f5bf" providerId="LiveId" clId="{9713FE9B-0CA1-4F67-9C4F-60F94A1D9EF0}" dt="2019-06-27T20:52:06.170" v="695" actId="1076"/>
          <ac:picMkLst>
            <pc:docMk/>
            <pc:sldMk cId="3943077387" sldId="274"/>
            <ac:picMk id="26" creationId="{F627D6EA-38F8-4069-9DE6-1235C291A0D0}"/>
          </ac:picMkLst>
        </pc:picChg>
        <pc:picChg chg="mod">
          <ac:chgData name="Nicole ." userId="5b3cacac6874f5bf" providerId="LiveId" clId="{9713FE9B-0CA1-4F67-9C4F-60F94A1D9EF0}" dt="2019-06-27T20:52:06.170" v="695" actId="1076"/>
          <ac:picMkLst>
            <pc:docMk/>
            <pc:sldMk cId="3943077387" sldId="274"/>
            <ac:picMk id="27" creationId="{56289B10-CC00-4C65-85F3-0C57F8F2AF08}"/>
          </ac:picMkLst>
        </pc:picChg>
        <pc:picChg chg="mod">
          <ac:chgData name="Nicole ." userId="5b3cacac6874f5bf" providerId="LiveId" clId="{9713FE9B-0CA1-4F67-9C4F-60F94A1D9EF0}" dt="2019-06-27T20:52:06.170" v="695" actId="1076"/>
          <ac:picMkLst>
            <pc:docMk/>
            <pc:sldMk cId="3943077387" sldId="274"/>
            <ac:picMk id="28" creationId="{F12DF9F3-3EE5-4752-93E2-A4D047D47F37}"/>
          </ac:picMkLst>
        </pc:picChg>
      </pc:sldChg>
      <pc:sldChg chg="addSp delSp modSp">
        <pc:chgData name="Nicole ." userId="5b3cacac6874f5bf" providerId="LiveId" clId="{9713FE9B-0CA1-4F67-9C4F-60F94A1D9EF0}" dt="2019-06-27T19:47:36.985" v="126" actId="1076"/>
        <pc:sldMkLst>
          <pc:docMk/>
          <pc:sldMk cId="4006013943" sldId="275"/>
        </pc:sldMkLst>
        <pc:spChg chg="add mod">
          <ac:chgData name="Nicole ." userId="5b3cacac6874f5bf" providerId="LiveId" clId="{9713FE9B-0CA1-4F67-9C4F-60F94A1D9EF0}" dt="2019-06-27T19:47:36.985" v="126" actId="1076"/>
          <ac:spMkLst>
            <pc:docMk/>
            <pc:sldMk cId="4006013943" sldId="275"/>
            <ac:spMk id="2" creationId="{D3340947-6E03-454F-8B90-F3B9B1BCA9DA}"/>
          </ac:spMkLst>
        </pc:spChg>
        <pc:graphicFrameChg chg="del">
          <ac:chgData name="Nicole ." userId="5b3cacac6874f5bf" providerId="LiveId" clId="{9713FE9B-0CA1-4F67-9C4F-60F94A1D9EF0}" dt="2019-06-27T19:47:05.309" v="102" actId="478"/>
          <ac:graphicFrameMkLst>
            <pc:docMk/>
            <pc:sldMk cId="4006013943" sldId="275"/>
            <ac:graphicFrameMk id="18" creationId="{3D610BF7-F0C8-4342-83DD-B2C05DB89938}"/>
          </ac:graphicFrameMkLst>
        </pc:graphicFrameChg>
      </pc:sldChg>
      <pc:sldChg chg="modNotesTx">
        <pc:chgData name="Nicole ." userId="5b3cacac6874f5bf" providerId="LiveId" clId="{9713FE9B-0CA1-4F67-9C4F-60F94A1D9EF0}" dt="2019-06-27T20:16:13.484" v="550" actId="6549"/>
        <pc:sldMkLst>
          <pc:docMk/>
          <pc:sldMk cId="3657952353" sldId="276"/>
        </pc:sldMkLst>
      </pc:sldChg>
      <pc:sldChg chg="delSp modSp">
        <pc:chgData name="Nicole ." userId="5b3cacac6874f5bf" providerId="LiveId" clId="{9713FE9B-0CA1-4F67-9C4F-60F94A1D9EF0}" dt="2019-06-27T20:14:37.208" v="544" actId="20577"/>
        <pc:sldMkLst>
          <pc:docMk/>
          <pc:sldMk cId="3811959121" sldId="277"/>
        </pc:sldMkLst>
        <pc:spChg chg="mod">
          <ac:chgData name="Nicole ." userId="5b3cacac6874f5bf" providerId="LiveId" clId="{9713FE9B-0CA1-4F67-9C4F-60F94A1D9EF0}" dt="2019-06-27T20:14:37.208" v="544" actId="20577"/>
          <ac:spMkLst>
            <pc:docMk/>
            <pc:sldMk cId="3811959121" sldId="277"/>
            <ac:spMk id="8" creationId="{9D2EE896-7174-41D0-A2E4-12144BF01AD7}"/>
          </ac:spMkLst>
        </pc:spChg>
        <pc:spChg chg="mod">
          <ac:chgData name="Nicole ." userId="5b3cacac6874f5bf" providerId="LiveId" clId="{9713FE9B-0CA1-4F67-9C4F-60F94A1D9EF0}" dt="2019-06-27T19:58:16.869" v="503" actId="1076"/>
          <ac:spMkLst>
            <pc:docMk/>
            <pc:sldMk cId="3811959121" sldId="277"/>
            <ac:spMk id="10" creationId="{BFE18AAF-3F16-4069-91E0-B254090EE856}"/>
          </ac:spMkLst>
        </pc:spChg>
        <pc:spChg chg="mod">
          <ac:chgData name="Nicole ." userId="5b3cacac6874f5bf" providerId="LiveId" clId="{9713FE9B-0CA1-4F67-9C4F-60F94A1D9EF0}" dt="2019-06-27T19:58:21.170" v="504" actId="1076"/>
          <ac:spMkLst>
            <pc:docMk/>
            <pc:sldMk cId="3811959121" sldId="277"/>
            <ac:spMk id="14" creationId="{F80904D2-6BBF-43C5-B523-3795B5D894E1}"/>
          </ac:spMkLst>
        </pc:spChg>
        <pc:graphicFrameChg chg="del">
          <ac:chgData name="Nicole ." userId="5b3cacac6874f5bf" providerId="LiveId" clId="{9713FE9B-0CA1-4F67-9C4F-60F94A1D9EF0}" dt="2019-06-27T19:47:45.700" v="127" actId="478"/>
          <ac:graphicFrameMkLst>
            <pc:docMk/>
            <pc:sldMk cId="3811959121" sldId="277"/>
            <ac:graphicFrameMk id="19" creationId="{A736B36C-7206-47A1-BC1A-CFC98E5900E4}"/>
          </ac:graphicFrameMkLst>
        </pc:graphicFrameChg>
        <pc:picChg chg="mod">
          <ac:chgData name="Nicole ." userId="5b3cacac6874f5bf" providerId="LiveId" clId="{9713FE9B-0CA1-4F67-9C4F-60F94A1D9EF0}" dt="2019-06-27T19:57:41.515" v="502" actId="1076"/>
          <ac:picMkLst>
            <pc:docMk/>
            <pc:sldMk cId="3811959121" sldId="277"/>
            <ac:picMk id="11" creationId="{816E71FE-C831-4950-A728-F66AA99520A7}"/>
          </ac:picMkLst>
        </pc:picChg>
      </pc:sldChg>
      <pc:sldChg chg="delSp del">
        <pc:chgData name="Nicole ." userId="5b3cacac6874f5bf" providerId="LiveId" clId="{9713FE9B-0CA1-4F67-9C4F-60F94A1D9EF0}" dt="2019-06-27T20:14:52.537" v="545" actId="2696"/>
        <pc:sldMkLst>
          <pc:docMk/>
          <pc:sldMk cId="1198967067" sldId="278"/>
        </pc:sldMkLst>
        <pc:graphicFrameChg chg="del">
          <ac:chgData name="Nicole ." userId="5b3cacac6874f5bf" providerId="LiveId" clId="{9713FE9B-0CA1-4F67-9C4F-60F94A1D9EF0}" dt="2019-06-27T19:49:26.843" v="146" actId="478"/>
          <ac:graphicFrameMkLst>
            <pc:docMk/>
            <pc:sldMk cId="1198967067" sldId="278"/>
            <ac:graphicFrameMk id="16" creationId="{A736B36C-7206-47A1-BC1A-CFC98E5900E4}"/>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C074A5-8DB0-4856-A6CF-74799D61C683}" type="datetimeFigureOut">
              <a:rPr lang="de-DE" smtClean="0"/>
              <a:t>27.06.2019</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B2A3D8-E31D-4721-AE11-2C02CFD9F168}" type="slidenum">
              <a:rPr lang="de-DE" smtClean="0"/>
              <a:t>‹#›</a:t>
            </a:fld>
            <a:endParaRPr lang="de-DE"/>
          </a:p>
        </p:txBody>
      </p:sp>
    </p:spTree>
    <p:extLst>
      <p:ext uri="{BB962C8B-B14F-4D97-AF65-F5344CB8AC3E}">
        <p14:creationId xmlns:p14="http://schemas.microsoft.com/office/powerpoint/2010/main" val="3647207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FFB2A3D8-E31D-4721-AE11-2C02CFD9F168}" type="slidenum">
              <a:rPr lang="de-DE" smtClean="0"/>
              <a:t>2</a:t>
            </a:fld>
            <a:endParaRPr lang="de-DE"/>
          </a:p>
        </p:txBody>
      </p:sp>
    </p:spTree>
    <p:extLst>
      <p:ext uri="{BB962C8B-B14F-4D97-AF65-F5344CB8AC3E}">
        <p14:creationId xmlns:p14="http://schemas.microsoft.com/office/powerpoint/2010/main" val="2966569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FFB2A3D8-E31D-4721-AE11-2C02CFD9F168}" type="slidenum">
              <a:rPr lang="de-DE" smtClean="0"/>
              <a:t>3</a:t>
            </a:fld>
            <a:endParaRPr lang="de-DE"/>
          </a:p>
        </p:txBody>
      </p:sp>
    </p:spTree>
    <p:extLst>
      <p:ext uri="{BB962C8B-B14F-4D97-AF65-F5344CB8AC3E}">
        <p14:creationId xmlns:p14="http://schemas.microsoft.com/office/powerpoint/2010/main" val="2391129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FFB2A3D8-E31D-4721-AE11-2C02CFD9F168}" type="slidenum">
              <a:rPr lang="de-DE" smtClean="0"/>
              <a:t>5</a:t>
            </a:fld>
            <a:endParaRPr lang="de-DE"/>
          </a:p>
        </p:txBody>
      </p:sp>
    </p:spTree>
    <p:extLst>
      <p:ext uri="{BB962C8B-B14F-4D97-AF65-F5344CB8AC3E}">
        <p14:creationId xmlns:p14="http://schemas.microsoft.com/office/powerpoint/2010/main" val="2402516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FFB2A3D8-E31D-4721-AE11-2C02CFD9F168}" type="slidenum">
              <a:rPr lang="de-DE" smtClean="0"/>
              <a:t>6</a:t>
            </a:fld>
            <a:endParaRPr lang="de-DE"/>
          </a:p>
        </p:txBody>
      </p:sp>
    </p:spTree>
    <p:extLst>
      <p:ext uri="{BB962C8B-B14F-4D97-AF65-F5344CB8AC3E}">
        <p14:creationId xmlns:p14="http://schemas.microsoft.com/office/powerpoint/2010/main" val="3324406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Slide Number Placeholder 3"/>
          <p:cNvSpPr>
            <a:spLocks noGrp="1"/>
          </p:cNvSpPr>
          <p:nvPr>
            <p:ph type="sldNum" sz="quarter" idx="5"/>
          </p:nvPr>
        </p:nvSpPr>
        <p:spPr/>
        <p:txBody>
          <a:bodyPr/>
          <a:lstStyle/>
          <a:p>
            <a:fld id="{FFB2A3D8-E31D-4721-AE11-2C02CFD9F168}" type="slidenum">
              <a:rPr lang="de-DE" smtClean="0"/>
              <a:t>7</a:t>
            </a:fld>
            <a:endParaRPr lang="de-DE"/>
          </a:p>
        </p:txBody>
      </p:sp>
    </p:spTree>
    <p:extLst>
      <p:ext uri="{BB962C8B-B14F-4D97-AF65-F5344CB8AC3E}">
        <p14:creationId xmlns:p14="http://schemas.microsoft.com/office/powerpoint/2010/main" val="547903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FFB2A3D8-E31D-4721-AE11-2C02CFD9F168}" type="slidenum">
              <a:rPr lang="de-DE" smtClean="0"/>
              <a:t>8</a:t>
            </a:fld>
            <a:endParaRPr lang="de-DE"/>
          </a:p>
        </p:txBody>
      </p:sp>
    </p:spTree>
    <p:extLst>
      <p:ext uri="{BB962C8B-B14F-4D97-AF65-F5344CB8AC3E}">
        <p14:creationId xmlns:p14="http://schemas.microsoft.com/office/powerpoint/2010/main" val="3398177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FFB2A3D8-E31D-4721-AE11-2C02CFD9F168}" type="slidenum">
              <a:rPr lang="de-DE" smtClean="0"/>
              <a:t>9</a:t>
            </a:fld>
            <a:endParaRPr lang="de-DE"/>
          </a:p>
        </p:txBody>
      </p:sp>
    </p:spTree>
    <p:extLst>
      <p:ext uri="{BB962C8B-B14F-4D97-AF65-F5344CB8AC3E}">
        <p14:creationId xmlns:p14="http://schemas.microsoft.com/office/powerpoint/2010/main" val="2496499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B264E00-B4E8-4705-9FBE-9E6D27C61325}" type="datetimeFigureOut">
              <a:rPr lang="de-DE" smtClean="0"/>
              <a:t>27.06.2019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E3A94AB-951C-4EBD-8347-2B94B1004B42}" type="slidenum">
              <a:rPr lang="de-DE" smtClean="0"/>
              <a:t>‹#›</a:t>
            </a:fld>
            <a:endParaRPr lang="de-DE"/>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415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264E00-B4E8-4705-9FBE-9E6D27C61325}" type="datetimeFigureOut">
              <a:rPr lang="de-DE" smtClean="0"/>
              <a:t>27.06.2019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E3A94AB-951C-4EBD-8347-2B94B1004B42}" type="slidenum">
              <a:rPr lang="de-DE" smtClean="0"/>
              <a:t>‹#›</a:t>
            </a:fld>
            <a:endParaRPr lang="de-DE"/>
          </a:p>
        </p:txBody>
      </p:sp>
    </p:spTree>
    <p:extLst>
      <p:ext uri="{BB962C8B-B14F-4D97-AF65-F5344CB8AC3E}">
        <p14:creationId xmlns:p14="http://schemas.microsoft.com/office/powerpoint/2010/main" val="3906839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264E00-B4E8-4705-9FBE-9E6D27C61325}" type="datetimeFigureOut">
              <a:rPr lang="de-DE" smtClean="0"/>
              <a:t>27.06.2019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E3A94AB-951C-4EBD-8347-2B94B1004B42}" type="slidenum">
              <a:rPr lang="de-DE" smtClean="0"/>
              <a:t>‹#›</a:t>
            </a:fld>
            <a:endParaRPr lang="de-DE"/>
          </a:p>
        </p:txBody>
      </p:sp>
    </p:spTree>
    <p:extLst>
      <p:ext uri="{BB962C8B-B14F-4D97-AF65-F5344CB8AC3E}">
        <p14:creationId xmlns:p14="http://schemas.microsoft.com/office/powerpoint/2010/main" val="1258358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264E00-B4E8-4705-9FBE-9E6D27C61325}" type="datetimeFigureOut">
              <a:rPr lang="de-DE" smtClean="0"/>
              <a:t>27.06.2019</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DE3A94AB-951C-4EBD-8347-2B94B1004B42}" type="slidenum">
              <a:rPr lang="de-DE" smtClean="0"/>
              <a:t>‹#›</a:t>
            </a:fld>
            <a:endParaRPr lang="de-DE"/>
          </a:p>
        </p:txBody>
      </p:sp>
    </p:spTree>
    <p:extLst>
      <p:ext uri="{BB962C8B-B14F-4D97-AF65-F5344CB8AC3E}">
        <p14:creationId xmlns:p14="http://schemas.microsoft.com/office/powerpoint/2010/main" val="2104737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B264E00-B4E8-4705-9FBE-9E6D27C61325}" type="datetimeFigureOut">
              <a:rPr lang="de-DE" smtClean="0"/>
              <a:t>27.06.2019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E3A94AB-951C-4EBD-8347-2B94B1004B42}" type="slidenum">
              <a:rPr lang="de-DE" smtClean="0"/>
              <a:t>‹#›</a:t>
            </a:fld>
            <a:endParaRPr lang="de-DE"/>
          </a:p>
        </p:txBody>
      </p:sp>
    </p:spTree>
    <p:extLst>
      <p:ext uri="{BB962C8B-B14F-4D97-AF65-F5344CB8AC3E}">
        <p14:creationId xmlns:p14="http://schemas.microsoft.com/office/powerpoint/2010/main" val="2413417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264E00-B4E8-4705-9FBE-9E6D27C61325}" type="datetimeFigureOut">
              <a:rPr lang="de-DE" smtClean="0"/>
              <a:t>27.06.2019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E3A94AB-951C-4EBD-8347-2B94B1004B42}" type="slidenum">
              <a:rPr lang="de-DE" smtClean="0"/>
              <a:t>‹#›</a:t>
            </a:fld>
            <a:endParaRPr lang="de-DE"/>
          </a:p>
        </p:txBody>
      </p:sp>
    </p:spTree>
    <p:extLst>
      <p:ext uri="{BB962C8B-B14F-4D97-AF65-F5344CB8AC3E}">
        <p14:creationId xmlns:p14="http://schemas.microsoft.com/office/powerpoint/2010/main" val="3553924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264E00-B4E8-4705-9FBE-9E6D27C61325}" type="datetimeFigureOut">
              <a:rPr lang="de-DE" smtClean="0"/>
              <a:t>27.06.2019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E3A94AB-951C-4EBD-8347-2B94B1004B42}" type="slidenum">
              <a:rPr lang="de-DE" smtClean="0"/>
              <a:t>‹#›</a:t>
            </a:fld>
            <a:endParaRPr lang="de-DE"/>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6436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B264E00-B4E8-4705-9FBE-9E6D27C61325}" type="datetimeFigureOut">
              <a:rPr lang="de-DE" smtClean="0"/>
              <a:t>27.06.2019</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DE3A94AB-951C-4EBD-8347-2B94B1004B42}" type="slidenum">
              <a:rPr lang="de-DE" smtClean="0"/>
              <a:t>‹#›</a:t>
            </a:fld>
            <a:endParaRPr lang="de-DE"/>
          </a:p>
        </p:txBody>
      </p:sp>
    </p:spTree>
    <p:extLst>
      <p:ext uri="{BB962C8B-B14F-4D97-AF65-F5344CB8AC3E}">
        <p14:creationId xmlns:p14="http://schemas.microsoft.com/office/powerpoint/2010/main" val="559589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B264E00-B4E8-4705-9FBE-9E6D27C61325}" type="datetimeFigureOut">
              <a:rPr lang="de-DE" smtClean="0"/>
              <a:t>27.06.2019</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DE3A94AB-951C-4EBD-8347-2B94B1004B42}" type="slidenum">
              <a:rPr lang="de-DE" smtClean="0"/>
              <a:t>‹#›</a:t>
            </a:fld>
            <a:endParaRPr lang="de-DE"/>
          </a:p>
        </p:txBody>
      </p:sp>
    </p:spTree>
    <p:extLst>
      <p:ext uri="{BB962C8B-B14F-4D97-AF65-F5344CB8AC3E}">
        <p14:creationId xmlns:p14="http://schemas.microsoft.com/office/powerpoint/2010/main" val="3642795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B264E00-B4E8-4705-9FBE-9E6D27C61325}" type="datetimeFigureOut">
              <a:rPr lang="de-DE" smtClean="0"/>
              <a:t>27.06.2019</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DE3A94AB-951C-4EBD-8347-2B94B1004B42}" type="slidenum">
              <a:rPr lang="de-DE" smtClean="0"/>
              <a:t>‹#›</a:t>
            </a:fld>
            <a:endParaRPr lang="de-DE"/>
          </a:p>
        </p:txBody>
      </p:sp>
    </p:spTree>
    <p:extLst>
      <p:ext uri="{BB962C8B-B14F-4D97-AF65-F5344CB8AC3E}">
        <p14:creationId xmlns:p14="http://schemas.microsoft.com/office/powerpoint/2010/main" val="3455488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B264E00-B4E8-4705-9FBE-9E6D27C61325}" type="datetimeFigureOut">
              <a:rPr lang="de-DE" smtClean="0"/>
              <a:t>27.06.2019</a:t>
            </a:fld>
            <a:endParaRPr lang="de-DE"/>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de-DE"/>
          </a:p>
        </p:txBody>
      </p:sp>
      <p:sp>
        <p:nvSpPr>
          <p:cNvPr id="9" name="Slide Number Placeholder 8"/>
          <p:cNvSpPr>
            <a:spLocks noGrp="1"/>
          </p:cNvSpPr>
          <p:nvPr>
            <p:ph type="sldNum" sz="quarter" idx="12"/>
          </p:nvPr>
        </p:nvSpPr>
        <p:spPr/>
        <p:txBody>
          <a:bodyPr/>
          <a:lstStyle/>
          <a:p>
            <a:fld id="{DE3A94AB-951C-4EBD-8347-2B94B1004B42}" type="slidenum">
              <a:rPr lang="de-DE" smtClean="0"/>
              <a:t>‹#›</a:t>
            </a:fld>
            <a:endParaRPr lang="de-DE"/>
          </a:p>
        </p:txBody>
      </p:sp>
    </p:spTree>
    <p:extLst>
      <p:ext uri="{BB962C8B-B14F-4D97-AF65-F5344CB8AC3E}">
        <p14:creationId xmlns:p14="http://schemas.microsoft.com/office/powerpoint/2010/main" val="3361137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B264E00-B4E8-4705-9FBE-9E6D27C61325}" type="datetimeFigureOut">
              <a:rPr lang="de-DE" smtClean="0"/>
              <a:t>27.06.2019</a:t>
            </a:fld>
            <a:endParaRPr lang="de-DE"/>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de-DE"/>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E3A94AB-951C-4EBD-8347-2B94B1004B42}" type="slidenum">
              <a:rPr lang="de-DE" smtClean="0"/>
              <a:t>‹#›</a:t>
            </a:fld>
            <a:endParaRPr lang="de-DE"/>
          </a:p>
        </p:txBody>
      </p:sp>
    </p:spTree>
    <p:extLst>
      <p:ext uri="{BB962C8B-B14F-4D97-AF65-F5344CB8AC3E}">
        <p14:creationId xmlns:p14="http://schemas.microsoft.com/office/powerpoint/2010/main" val="2570380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264E00-B4E8-4705-9FBE-9E6D27C61325}" type="datetimeFigureOut">
              <a:rPr lang="de-DE" smtClean="0"/>
              <a:t>27.06.2019</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DE3A94AB-951C-4EBD-8347-2B94B1004B42}" type="slidenum">
              <a:rPr lang="de-DE" smtClean="0"/>
              <a:t>‹#›</a:t>
            </a:fld>
            <a:endParaRPr lang="de-DE"/>
          </a:p>
        </p:txBody>
      </p:sp>
    </p:spTree>
    <p:extLst>
      <p:ext uri="{BB962C8B-B14F-4D97-AF65-F5344CB8AC3E}">
        <p14:creationId xmlns:p14="http://schemas.microsoft.com/office/powerpoint/2010/main" val="58964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B264E00-B4E8-4705-9FBE-9E6D27C61325}" type="datetimeFigureOut">
              <a:rPr lang="de-DE" smtClean="0"/>
              <a:t>27.06.2019</a:t>
            </a:fld>
            <a:endParaRPr lang="de-DE"/>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de-DE"/>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E3A94AB-951C-4EBD-8347-2B94B1004B42}" type="slidenum">
              <a:rPr lang="de-DE" smtClean="0"/>
              <a:t>‹#›</a:t>
            </a:fld>
            <a:endParaRPr lang="de-DE"/>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50594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emf"/><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4.emf"/><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9.png"/><Relationship Id="rId1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jpg"/><Relationship Id="rId3" Type="http://schemas.openxmlformats.org/officeDocument/2006/relationships/image" Target="../media/image4.emf"/><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3.png"/><Relationship Id="rId16" Type="http://schemas.openxmlformats.org/officeDocument/2006/relationships/image" Target="../media/image37.jpg"/><Relationship Id="rId1" Type="http://schemas.openxmlformats.org/officeDocument/2006/relationships/slideLayout" Target="../slideLayouts/slideLayout8.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jpg"/><Relationship Id="rId10" Type="http://schemas.openxmlformats.org/officeDocument/2006/relationships/image" Target="../media/image31.png"/><Relationship Id="rId4" Type="http://schemas.openxmlformats.org/officeDocument/2006/relationships/image" Target="../media/image5.png"/><Relationship Id="rId9" Type="http://schemas.openxmlformats.org/officeDocument/2006/relationships/image" Target="../media/image30.png"/><Relationship Id="rId14" Type="http://schemas.openxmlformats.org/officeDocument/2006/relationships/image" Target="../media/image35.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7.jpeg"/><Relationship Id="rId5" Type="http://schemas.openxmlformats.org/officeDocument/2006/relationships/image" Target="../media/image5.png"/><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trin-sites-pub.trin.cam.ac.uk/james/viewpage.php?index=70"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6F9A5FD-A367-47A7-817F-9EADB72AC8A5}"/>
              </a:ext>
            </a:extLst>
          </p:cNvPr>
          <p:cNvSpPr>
            <a:spLocks noGrp="1"/>
          </p:cNvSpPr>
          <p:nvPr>
            <p:ph type="title"/>
          </p:nvPr>
        </p:nvSpPr>
        <p:spPr>
          <a:xfrm>
            <a:off x="921838" y="4042275"/>
            <a:ext cx="10340131" cy="1414996"/>
          </a:xfrm>
        </p:spPr>
        <p:txBody>
          <a:bodyPr anchor="ctr">
            <a:normAutofit/>
          </a:bodyPr>
          <a:lstStyle/>
          <a:p>
            <a:pPr algn="ctr">
              <a:lnSpc>
                <a:spcPct val="100000"/>
              </a:lnSpc>
            </a:pPr>
            <a:r>
              <a:rPr lang="de-DE" b="1" dirty="0">
                <a:solidFill>
                  <a:schemeClr val="tx1">
                    <a:lumMod val="95000"/>
                    <a:lumOff val="5000"/>
                  </a:schemeClr>
                </a:solidFill>
                <a:latin typeface="Sitka Heading" panose="02000505000000020004" pitchFamily="2" charset="0"/>
                <a:cs typeface="JasmineUPC" panose="020B0502040204020203" pitchFamily="18" charset="-34"/>
              </a:rPr>
              <a:t>Insular Ink? </a:t>
            </a:r>
            <a:br>
              <a:rPr lang="de-DE" b="1" dirty="0">
                <a:solidFill>
                  <a:schemeClr val="tx1">
                    <a:lumMod val="95000"/>
                    <a:lumOff val="5000"/>
                  </a:schemeClr>
                </a:solidFill>
                <a:latin typeface="Sitka Heading" panose="02000505000000020004" pitchFamily="2" charset="0"/>
                <a:cs typeface="JasmineUPC" panose="020B0502040204020203" pitchFamily="18" charset="-34"/>
              </a:rPr>
            </a:br>
            <a:r>
              <a:rPr lang="de-DE" sz="2000" b="1" dirty="0">
                <a:solidFill>
                  <a:schemeClr val="tx1">
                    <a:lumMod val="95000"/>
                    <a:lumOff val="5000"/>
                  </a:schemeClr>
                </a:solidFill>
                <a:latin typeface="Sitka Heading" panose="02000505000000020004" pitchFamily="2" charset="0"/>
                <a:cs typeface="JasmineUPC" panose="020B0502040204020203" pitchFamily="18" charset="-34"/>
              </a:rPr>
              <a:t>Some Initial Thoughts on Integrating Ink Analysis into the Study of Insular Manuscripts</a:t>
            </a:r>
            <a:endParaRPr lang="de-DE" b="1" dirty="0">
              <a:solidFill>
                <a:schemeClr val="tx1">
                  <a:lumMod val="95000"/>
                  <a:lumOff val="5000"/>
                </a:schemeClr>
              </a:solidFill>
              <a:latin typeface="Sitka Heading" panose="02000505000000020004" pitchFamily="2" charset="0"/>
              <a:cs typeface="JasmineUPC" panose="020B0502040204020203" pitchFamily="18" charset="-34"/>
            </a:endParaRPr>
          </a:p>
        </p:txBody>
      </p:sp>
      <p:pic>
        <p:nvPicPr>
          <p:cNvPr id="14" name="Picture Placeholder 13" descr="A picture containing floor, indoor, ground&#10;&#10;Description automatically generated">
            <a:extLst>
              <a:ext uri="{FF2B5EF4-FFF2-40B4-BE49-F238E27FC236}">
                <a16:creationId xmlns:a16="http://schemas.microsoft.com/office/drawing/2014/main" id="{BED2819A-28BE-4DD1-8C95-42909C339B28}"/>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07" t="15451" r="148" b="10191"/>
          <a:stretch/>
        </p:blipFill>
        <p:spPr>
          <a:xfrm>
            <a:off x="3895903" y="1780872"/>
            <a:ext cx="4392000" cy="2448000"/>
          </a:xfrm>
        </p:spPr>
      </p:pic>
      <p:sp>
        <p:nvSpPr>
          <p:cNvPr id="12" name="Text Placeholder 11">
            <a:extLst>
              <a:ext uri="{FF2B5EF4-FFF2-40B4-BE49-F238E27FC236}">
                <a16:creationId xmlns:a16="http://schemas.microsoft.com/office/drawing/2014/main" id="{1D29B0E6-7196-487F-8FA3-8AE3245E1F51}"/>
              </a:ext>
            </a:extLst>
          </p:cNvPr>
          <p:cNvSpPr>
            <a:spLocks noGrp="1"/>
          </p:cNvSpPr>
          <p:nvPr>
            <p:ph type="body" sz="half" idx="2"/>
          </p:nvPr>
        </p:nvSpPr>
        <p:spPr>
          <a:xfrm>
            <a:off x="587779" y="5909646"/>
            <a:ext cx="5174162" cy="914072"/>
          </a:xfrm>
        </p:spPr>
        <p:txBody>
          <a:bodyPr>
            <a:normAutofit/>
          </a:bodyPr>
          <a:lstStyle/>
          <a:p>
            <a:pPr>
              <a:lnSpc>
                <a:spcPct val="100000"/>
              </a:lnSpc>
            </a:pPr>
            <a:r>
              <a:rPr lang="de-DE" sz="1800" dirty="0">
                <a:latin typeface="Sitka Subheading" panose="02000505000000020004" pitchFamily="2" charset="0"/>
              </a:rPr>
              <a:t>Nicole Volmering</a:t>
            </a:r>
          </a:p>
          <a:p>
            <a:pPr>
              <a:lnSpc>
                <a:spcPct val="100000"/>
              </a:lnSpc>
              <a:spcBef>
                <a:spcPts val="0"/>
              </a:spcBef>
              <a:spcAft>
                <a:spcPts val="0"/>
              </a:spcAft>
            </a:pPr>
            <a:r>
              <a:rPr lang="de-DE" sz="1800" dirty="0">
                <a:latin typeface="Sitka Subheading" panose="02000505000000020004" pitchFamily="2" charset="0"/>
              </a:rPr>
              <a:t>IKGF, Friedrich-Alexander Universität, Erlangen</a:t>
            </a:r>
          </a:p>
        </p:txBody>
      </p:sp>
      <p:grpSp>
        <p:nvGrpSpPr>
          <p:cNvPr id="4" name="Gruppierung 3">
            <a:extLst>
              <a:ext uri="{FF2B5EF4-FFF2-40B4-BE49-F238E27FC236}">
                <a16:creationId xmlns:a16="http://schemas.microsoft.com/office/drawing/2014/main" id="{1F116333-C570-4047-A2EA-999607CA87B3}"/>
              </a:ext>
            </a:extLst>
          </p:cNvPr>
          <p:cNvGrpSpPr/>
          <p:nvPr/>
        </p:nvGrpSpPr>
        <p:grpSpPr>
          <a:xfrm>
            <a:off x="-414337" y="-711128"/>
            <a:ext cx="12606338" cy="2678596"/>
            <a:chOff x="-304404" y="-703967"/>
            <a:chExt cx="9448404" cy="3108768"/>
          </a:xfrm>
        </p:grpSpPr>
        <p:pic>
          <p:nvPicPr>
            <p:cNvPr id="5" name="Bild 7" descr="Fusszeile.png">
              <a:extLst>
                <a:ext uri="{FF2B5EF4-FFF2-40B4-BE49-F238E27FC236}">
                  <a16:creationId xmlns:a16="http://schemas.microsoft.com/office/drawing/2014/main" id="{C06F2C90-D818-400E-9D09-A2038668E3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0"/>
              <a:ext cx="9144000" cy="1836174"/>
            </a:xfrm>
            <a:prstGeom prst="rect">
              <a:avLst/>
            </a:prstGeom>
          </p:spPr>
        </p:pic>
        <p:pic>
          <p:nvPicPr>
            <p:cNvPr id="6" name="Bild 8" descr="FAU_IKGF_Logo_engl_RZ_4c.eps">
              <a:extLst>
                <a:ext uri="{FF2B5EF4-FFF2-40B4-BE49-F238E27FC236}">
                  <a16:creationId xmlns:a16="http://schemas.microsoft.com/office/drawing/2014/main" id="{95A8DB46-61BC-4709-8B96-64328A17C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404" y="-703967"/>
              <a:ext cx="5380180" cy="3108768"/>
            </a:xfrm>
            <a:prstGeom prst="rect">
              <a:avLst/>
            </a:prstGeom>
          </p:spPr>
        </p:pic>
        <p:pic>
          <p:nvPicPr>
            <p:cNvPr id="7" name="Bild 5">
              <a:extLst>
                <a:ext uri="{FF2B5EF4-FFF2-40B4-BE49-F238E27FC236}">
                  <a16:creationId xmlns:a16="http://schemas.microsoft.com/office/drawing/2014/main" id="{D2089CF9-AC4D-4CA1-9D85-9437309B1D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5460" y="17247"/>
              <a:ext cx="1268921" cy="1801678"/>
            </a:xfrm>
            <a:prstGeom prst="rect">
              <a:avLst/>
            </a:prstGeom>
          </p:spPr>
        </p:pic>
      </p:grpSp>
      <p:sp>
        <p:nvSpPr>
          <p:cNvPr id="15" name="Rectangle 14">
            <a:extLst>
              <a:ext uri="{FF2B5EF4-FFF2-40B4-BE49-F238E27FC236}">
                <a16:creationId xmlns:a16="http://schemas.microsoft.com/office/drawing/2014/main" id="{AB38176E-BA93-4538-9A52-0B0FC9F92F38}"/>
              </a:ext>
            </a:extLst>
          </p:cNvPr>
          <p:cNvSpPr/>
          <p:nvPr/>
        </p:nvSpPr>
        <p:spPr>
          <a:xfrm>
            <a:off x="6468356" y="5909646"/>
            <a:ext cx="5135865" cy="646331"/>
          </a:xfrm>
          <a:prstGeom prst="rect">
            <a:avLst/>
          </a:prstGeom>
        </p:spPr>
        <p:txBody>
          <a:bodyPr wrap="square">
            <a:spAutoFit/>
          </a:bodyPr>
          <a:lstStyle/>
          <a:p>
            <a:pPr algn="r">
              <a:lnSpc>
                <a:spcPct val="100000"/>
              </a:lnSpc>
              <a:spcBef>
                <a:spcPts val="0"/>
              </a:spcBef>
              <a:spcAft>
                <a:spcPts val="0"/>
              </a:spcAft>
            </a:pPr>
            <a:r>
              <a:rPr lang="de-DE" dirty="0">
                <a:solidFill>
                  <a:schemeClr val="tx1">
                    <a:lumMod val="75000"/>
                    <a:lumOff val="25000"/>
                  </a:schemeClr>
                </a:solidFill>
                <a:latin typeface="Sitka Subheading" panose="02000505000000020004" pitchFamily="2" charset="0"/>
              </a:rPr>
              <a:t>Insular Manuscripts AD 650-850 Workshop III Vienna, 14.06.2019</a:t>
            </a:r>
          </a:p>
        </p:txBody>
      </p:sp>
      <p:sp>
        <p:nvSpPr>
          <p:cNvPr id="2" name="Rectangle 1">
            <a:extLst>
              <a:ext uri="{FF2B5EF4-FFF2-40B4-BE49-F238E27FC236}">
                <a16:creationId xmlns:a16="http://schemas.microsoft.com/office/drawing/2014/main" id="{22CDCC03-8309-4510-B843-3E95286136B2}"/>
              </a:ext>
            </a:extLst>
          </p:cNvPr>
          <p:cNvSpPr/>
          <p:nvPr/>
        </p:nvSpPr>
        <p:spPr>
          <a:xfrm>
            <a:off x="587779" y="5078649"/>
            <a:ext cx="11175211" cy="830997"/>
          </a:xfrm>
          <a:prstGeom prst="rect">
            <a:avLst/>
          </a:prstGeom>
          <a:solidFill>
            <a:schemeClr val="bg1"/>
          </a:solidFill>
        </p:spPr>
        <p:txBody>
          <a:bodyPr wrap="square">
            <a:spAutoFit/>
          </a:bodyPr>
          <a:lstStyle/>
          <a:p>
            <a:r>
              <a:rPr lang="en-US" sz="2400" b="1" dirty="0">
                <a:solidFill>
                  <a:srgbClr val="FF0000"/>
                </a:solidFill>
              </a:rPr>
              <a:t>This presentation has had elements removed from the original for copyright purposes – please don’t share the remaining text/images without contacting me first </a:t>
            </a:r>
            <a:r>
              <a:rPr lang="en-US" sz="2400" b="1" dirty="0">
                <a:solidFill>
                  <a:srgbClr val="FF0000"/>
                </a:solidFill>
                <a:sym typeface="Wingdings" panose="05000000000000000000" pitchFamily="2" charset="2"/>
              </a:rPr>
              <a:t></a:t>
            </a:r>
            <a:endParaRPr lang="de-DE" sz="2400" b="1" dirty="0">
              <a:solidFill>
                <a:srgbClr val="FF0000"/>
              </a:solidFill>
            </a:endParaRPr>
          </a:p>
        </p:txBody>
      </p:sp>
    </p:spTree>
    <p:extLst>
      <p:ext uri="{BB962C8B-B14F-4D97-AF65-F5344CB8AC3E}">
        <p14:creationId xmlns:p14="http://schemas.microsoft.com/office/powerpoint/2010/main" val="2399046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CCB6303-07F4-45FA-AA8D-D3751143215A}"/>
              </a:ext>
            </a:extLst>
          </p:cNvPr>
          <p:cNvSpPr>
            <a:spLocks noGrp="1"/>
          </p:cNvSpPr>
          <p:nvPr>
            <p:ph type="body" sz="half" idx="2"/>
          </p:nvPr>
        </p:nvSpPr>
        <p:spPr>
          <a:xfrm>
            <a:off x="7867651" y="1035188"/>
            <a:ext cx="1847849" cy="457199"/>
          </a:xfrm>
        </p:spPr>
        <p:txBody>
          <a:bodyPr anchor="t"/>
          <a:lstStyle/>
          <a:p>
            <a:r>
              <a:rPr lang="en-IE" b="1" dirty="0">
                <a:latin typeface="Sitka Text" panose="02000505000000020004" pitchFamily="2" charset="0"/>
              </a:rPr>
              <a:t>Iron Gall inks</a:t>
            </a:r>
          </a:p>
        </p:txBody>
      </p:sp>
      <p:grpSp>
        <p:nvGrpSpPr>
          <p:cNvPr id="4" name="Gruppierung 3">
            <a:extLst>
              <a:ext uri="{FF2B5EF4-FFF2-40B4-BE49-F238E27FC236}">
                <a16:creationId xmlns:a16="http://schemas.microsoft.com/office/drawing/2014/main" id="{1F116333-C570-4047-A2EA-999607CA87B3}"/>
              </a:ext>
            </a:extLst>
          </p:cNvPr>
          <p:cNvGrpSpPr/>
          <p:nvPr/>
        </p:nvGrpSpPr>
        <p:grpSpPr>
          <a:xfrm>
            <a:off x="-414337" y="-711128"/>
            <a:ext cx="12606338" cy="2678596"/>
            <a:chOff x="-304404" y="-703967"/>
            <a:chExt cx="9448404" cy="3108768"/>
          </a:xfrm>
        </p:grpSpPr>
        <p:pic>
          <p:nvPicPr>
            <p:cNvPr id="5" name="Bild 7" descr="Fusszeile.png">
              <a:extLst>
                <a:ext uri="{FF2B5EF4-FFF2-40B4-BE49-F238E27FC236}">
                  <a16:creationId xmlns:a16="http://schemas.microsoft.com/office/drawing/2014/main" id="{C06F2C90-D818-400E-9D09-A2038668E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9144000" cy="1836174"/>
            </a:xfrm>
            <a:prstGeom prst="rect">
              <a:avLst/>
            </a:prstGeom>
          </p:spPr>
        </p:pic>
        <p:pic>
          <p:nvPicPr>
            <p:cNvPr id="6" name="Bild 8" descr="FAU_IKGF_Logo_engl_RZ_4c.eps">
              <a:extLst>
                <a:ext uri="{FF2B5EF4-FFF2-40B4-BE49-F238E27FC236}">
                  <a16:creationId xmlns:a16="http://schemas.microsoft.com/office/drawing/2014/main" id="{95A8DB46-61BC-4709-8B96-64328A17C3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404" y="-703967"/>
              <a:ext cx="5380180" cy="3108768"/>
            </a:xfrm>
            <a:prstGeom prst="rect">
              <a:avLst/>
            </a:prstGeom>
          </p:spPr>
        </p:pic>
        <p:pic>
          <p:nvPicPr>
            <p:cNvPr id="7" name="Bild 5">
              <a:extLst>
                <a:ext uri="{FF2B5EF4-FFF2-40B4-BE49-F238E27FC236}">
                  <a16:creationId xmlns:a16="http://schemas.microsoft.com/office/drawing/2014/main" id="{D2089CF9-AC4D-4CA1-9D85-9437309B1D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5460" y="17247"/>
              <a:ext cx="1268921" cy="1801678"/>
            </a:xfrm>
            <a:prstGeom prst="rect">
              <a:avLst/>
            </a:prstGeom>
          </p:spPr>
        </p:pic>
      </p:grpSp>
      <p:pic>
        <p:nvPicPr>
          <p:cNvPr id="3" name="Picture 2" descr="A close up of text on a white background&#10;&#10;Description automatically generated">
            <a:extLst>
              <a:ext uri="{FF2B5EF4-FFF2-40B4-BE49-F238E27FC236}">
                <a16:creationId xmlns:a16="http://schemas.microsoft.com/office/drawing/2014/main" id="{08624FF0-E79B-477F-8BD7-EDC24B18AA95}"/>
              </a:ext>
            </a:extLst>
          </p:cNvPr>
          <p:cNvPicPr>
            <a:picLocks noChangeAspect="1"/>
          </p:cNvPicPr>
          <p:nvPr/>
        </p:nvPicPr>
        <p:blipFill rotWithShape="1">
          <a:blip r:embed="rId5">
            <a:extLst>
              <a:ext uri="{28A0092B-C50C-407E-A947-70E740481C1C}">
                <a14:useLocalDpi xmlns:a14="http://schemas.microsoft.com/office/drawing/2010/main" val="0"/>
              </a:ext>
            </a:extLst>
          </a:blip>
          <a:srcRect b="13923"/>
          <a:stretch/>
        </p:blipFill>
        <p:spPr>
          <a:xfrm>
            <a:off x="255360" y="1759087"/>
            <a:ext cx="6508697" cy="3651113"/>
          </a:xfrm>
          <a:prstGeom prst="rect">
            <a:avLst/>
          </a:prstGeom>
        </p:spPr>
      </p:pic>
      <p:sp>
        <p:nvSpPr>
          <p:cNvPr id="8" name="TextBox 7">
            <a:extLst>
              <a:ext uri="{FF2B5EF4-FFF2-40B4-BE49-F238E27FC236}">
                <a16:creationId xmlns:a16="http://schemas.microsoft.com/office/drawing/2014/main" id="{9D2EE896-7174-41D0-A2E4-12144BF01AD7}"/>
              </a:ext>
            </a:extLst>
          </p:cNvPr>
          <p:cNvSpPr txBox="1"/>
          <p:nvPr/>
        </p:nvSpPr>
        <p:spPr>
          <a:xfrm>
            <a:off x="255360" y="5410200"/>
            <a:ext cx="6508697" cy="646331"/>
          </a:xfrm>
          <a:prstGeom prst="rect">
            <a:avLst/>
          </a:prstGeom>
          <a:noFill/>
        </p:spPr>
        <p:txBody>
          <a:bodyPr wrap="square" rtlCol="0">
            <a:spAutoFit/>
          </a:bodyPr>
          <a:lstStyle/>
          <a:p>
            <a:r>
              <a:rPr lang="de-DE" dirty="0"/>
              <a:t>Main &amp; dark brown glosses: iron gall						f.8v</a:t>
            </a:r>
          </a:p>
          <a:p>
            <a:r>
              <a:rPr lang="de-DE" dirty="0"/>
              <a:t>Tag marks: plant ink</a:t>
            </a:r>
          </a:p>
        </p:txBody>
      </p:sp>
      <p:sp>
        <p:nvSpPr>
          <p:cNvPr id="10" name="Ellipse 12">
            <a:extLst>
              <a:ext uri="{FF2B5EF4-FFF2-40B4-BE49-F238E27FC236}">
                <a16:creationId xmlns:a16="http://schemas.microsoft.com/office/drawing/2014/main" id="{BFE18AAF-3F16-4069-91E0-B254090EE856}"/>
              </a:ext>
            </a:extLst>
          </p:cNvPr>
          <p:cNvSpPr/>
          <p:nvPr/>
        </p:nvSpPr>
        <p:spPr>
          <a:xfrm>
            <a:off x="1951670" y="3778263"/>
            <a:ext cx="263951" cy="31108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345CB3B7-099F-41F9-882E-8A617274CFB2}"/>
              </a:ext>
            </a:extLst>
          </p:cNvPr>
          <p:cNvSpPr/>
          <p:nvPr/>
        </p:nvSpPr>
        <p:spPr>
          <a:xfrm>
            <a:off x="3042884" y="4609172"/>
            <a:ext cx="263951" cy="31108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2">
            <a:extLst>
              <a:ext uri="{FF2B5EF4-FFF2-40B4-BE49-F238E27FC236}">
                <a16:creationId xmlns:a16="http://schemas.microsoft.com/office/drawing/2014/main" id="{F80904D2-6BBF-43C5-B523-3795B5D894E1}"/>
              </a:ext>
            </a:extLst>
          </p:cNvPr>
          <p:cNvSpPr/>
          <p:nvPr/>
        </p:nvSpPr>
        <p:spPr>
          <a:xfrm>
            <a:off x="2621367" y="3528600"/>
            <a:ext cx="263951" cy="31108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9">
            <a:extLst>
              <a:ext uri="{FF2B5EF4-FFF2-40B4-BE49-F238E27FC236}">
                <a16:creationId xmlns:a16="http://schemas.microsoft.com/office/drawing/2014/main" id="{CD6AAB7F-4E3A-4C5E-BC3F-2359D7EBD6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7273005" y="2084080"/>
            <a:ext cx="1170434" cy="935738"/>
          </a:xfrm>
          <a:prstGeom prst="rect">
            <a:avLst/>
          </a:prstGeom>
        </p:spPr>
      </p:pic>
      <p:pic>
        <p:nvPicPr>
          <p:cNvPr id="16" name="Image 21">
            <a:extLst>
              <a:ext uri="{FF2B5EF4-FFF2-40B4-BE49-F238E27FC236}">
                <a16:creationId xmlns:a16="http://schemas.microsoft.com/office/drawing/2014/main" id="{2C90F7B0-04AF-47E1-A517-1399002B0F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8545066" y="2084080"/>
            <a:ext cx="1170434" cy="935738"/>
          </a:xfrm>
          <a:prstGeom prst="rect">
            <a:avLst/>
          </a:prstGeom>
        </p:spPr>
      </p:pic>
      <p:pic>
        <p:nvPicPr>
          <p:cNvPr id="17" name="Image 23">
            <a:extLst>
              <a:ext uri="{FF2B5EF4-FFF2-40B4-BE49-F238E27FC236}">
                <a16:creationId xmlns:a16="http://schemas.microsoft.com/office/drawing/2014/main" id="{756C745A-AC8B-461F-AFFE-A14826D5CB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9817127" y="2084080"/>
            <a:ext cx="1170434" cy="935738"/>
          </a:xfrm>
          <a:prstGeom prst="rect">
            <a:avLst/>
          </a:prstGeom>
        </p:spPr>
      </p:pic>
      <p:sp>
        <p:nvSpPr>
          <p:cNvPr id="2" name="Rectangle 1">
            <a:extLst>
              <a:ext uri="{FF2B5EF4-FFF2-40B4-BE49-F238E27FC236}">
                <a16:creationId xmlns:a16="http://schemas.microsoft.com/office/drawing/2014/main" id="{D3340947-6E03-454F-8B90-F3B9B1BCA9DA}"/>
              </a:ext>
            </a:extLst>
          </p:cNvPr>
          <p:cNvSpPr/>
          <p:nvPr/>
        </p:nvSpPr>
        <p:spPr>
          <a:xfrm>
            <a:off x="7273005" y="3343934"/>
            <a:ext cx="3958860" cy="369332"/>
          </a:xfrm>
          <a:prstGeom prst="rect">
            <a:avLst/>
          </a:prstGeom>
        </p:spPr>
        <p:txBody>
          <a:bodyPr wrap="square">
            <a:spAutoFit/>
          </a:bodyPr>
          <a:lstStyle/>
          <a:p>
            <a:r>
              <a:rPr lang="en-US" dirty="0"/>
              <a:t> Iron gall ink </a:t>
            </a:r>
            <a:endParaRPr lang="de-DE" dirty="0"/>
          </a:p>
        </p:txBody>
      </p:sp>
    </p:spTree>
    <p:extLst>
      <p:ext uri="{BB962C8B-B14F-4D97-AF65-F5344CB8AC3E}">
        <p14:creationId xmlns:p14="http://schemas.microsoft.com/office/powerpoint/2010/main" val="4006013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close up of a newspaper&#10;&#10;Description automatically generated">
            <a:extLst>
              <a:ext uri="{FF2B5EF4-FFF2-40B4-BE49-F238E27FC236}">
                <a16:creationId xmlns:a16="http://schemas.microsoft.com/office/drawing/2014/main" id="{816E71FE-C831-4950-A728-F66AA99520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921" y="1764084"/>
            <a:ext cx="6344136" cy="4125375"/>
          </a:xfrm>
          <a:prstGeom prst="rect">
            <a:avLst/>
          </a:prstGeom>
        </p:spPr>
      </p:pic>
      <p:sp>
        <p:nvSpPr>
          <p:cNvPr id="9" name="Text Placeholder 8">
            <a:extLst>
              <a:ext uri="{FF2B5EF4-FFF2-40B4-BE49-F238E27FC236}">
                <a16:creationId xmlns:a16="http://schemas.microsoft.com/office/drawing/2014/main" id="{9CCB6303-07F4-45FA-AA8D-D3751143215A}"/>
              </a:ext>
            </a:extLst>
          </p:cNvPr>
          <p:cNvSpPr>
            <a:spLocks noGrp="1"/>
          </p:cNvSpPr>
          <p:nvPr>
            <p:ph type="body" sz="half" idx="2"/>
          </p:nvPr>
        </p:nvSpPr>
        <p:spPr>
          <a:xfrm>
            <a:off x="7867651" y="1035188"/>
            <a:ext cx="1847849" cy="457199"/>
          </a:xfrm>
        </p:spPr>
        <p:txBody>
          <a:bodyPr anchor="t"/>
          <a:lstStyle/>
          <a:p>
            <a:r>
              <a:rPr lang="en-IE" b="1" dirty="0">
                <a:latin typeface="Sitka Text" panose="02000505000000020004" pitchFamily="2" charset="0"/>
              </a:rPr>
              <a:t>Iron Gall inks</a:t>
            </a:r>
          </a:p>
        </p:txBody>
      </p:sp>
      <p:grpSp>
        <p:nvGrpSpPr>
          <p:cNvPr id="4" name="Gruppierung 3">
            <a:extLst>
              <a:ext uri="{FF2B5EF4-FFF2-40B4-BE49-F238E27FC236}">
                <a16:creationId xmlns:a16="http://schemas.microsoft.com/office/drawing/2014/main" id="{1F116333-C570-4047-A2EA-999607CA87B3}"/>
              </a:ext>
            </a:extLst>
          </p:cNvPr>
          <p:cNvGrpSpPr/>
          <p:nvPr/>
        </p:nvGrpSpPr>
        <p:grpSpPr>
          <a:xfrm>
            <a:off x="-414337" y="-711128"/>
            <a:ext cx="12606338" cy="2678596"/>
            <a:chOff x="-304404" y="-703967"/>
            <a:chExt cx="9448404" cy="3108768"/>
          </a:xfrm>
        </p:grpSpPr>
        <p:pic>
          <p:nvPicPr>
            <p:cNvPr id="5" name="Bild 7" descr="Fusszeile.png">
              <a:extLst>
                <a:ext uri="{FF2B5EF4-FFF2-40B4-BE49-F238E27FC236}">
                  <a16:creationId xmlns:a16="http://schemas.microsoft.com/office/drawing/2014/main" id="{C06F2C90-D818-400E-9D09-A2038668E3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0"/>
              <a:ext cx="9144000" cy="1836174"/>
            </a:xfrm>
            <a:prstGeom prst="rect">
              <a:avLst/>
            </a:prstGeom>
          </p:spPr>
        </p:pic>
        <p:pic>
          <p:nvPicPr>
            <p:cNvPr id="6" name="Bild 8" descr="FAU_IKGF_Logo_engl_RZ_4c.eps">
              <a:extLst>
                <a:ext uri="{FF2B5EF4-FFF2-40B4-BE49-F238E27FC236}">
                  <a16:creationId xmlns:a16="http://schemas.microsoft.com/office/drawing/2014/main" id="{95A8DB46-61BC-4709-8B96-64328A17C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404" y="-703967"/>
              <a:ext cx="5380180" cy="3108768"/>
            </a:xfrm>
            <a:prstGeom prst="rect">
              <a:avLst/>
            </a:prstGeom>
          </p:spPr>
        </p:pic>
        <p:pic>
          <p:nvPicPr>
            <p:cNvPr id="7" name="Bild 5">
              <a:extLst>
                <a:ext uri="{FF2B5EF4-FFF2-40B4-BE49-F238E27FC236}">
                  <a16:creationId xmlns:a16="http://schemas.microsoft.com/office/drawing/2014/main" id="{D2089CF9-AC4D-4CA1-9D85-9437309B1D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5460" y="17247"/>
              <a:ext cx="1268921" cy="1801678"/>
            </a:xfrm>
            <a:prstGeom prst="rect">
              <a:avLst/>
            </a:prstGeom>
          </p:spPr>
        </p:pic>
      </p:grpSp>
      <p:sp>
        <p:nvSpPr>
          <p:cNvPr id="8" name="TextBox 7">
            <a:extLst>
              <a:ext uri="{FF2B5EF4-FFF2-40B4-BE49-F238E27FC236}">
                <a16:creationId xmlns:a16="http://schemas.microsoft.com/office/drawing/2014/main" id="{9D2EE896-7174-41D0-A2E4-12144BF01AD7}"/>
              </a:ext>
            </a:extLst>
          </p:cNvPr>
          <p:cNvSpPr txBox="1"/>
          <p:nvPr/>
        </p:nvSpPr>
        <p:spPr>
          <a:xfrm>
            <a:off x="7049194" y="2084079"/>
            <a:ext cx="3850392" cy="2585323"/>
          </a:xfrm>
          <a:prstGeom prst="rect">
            <a:avLst/>
          </a:prstGeom>
          <a:noFill/>
        </p:spPr>
        <p:txBody>
          <a:bodyPr wrap="square" rtlCol="0">
            <a:spAutoFit/>
          </a:bodyPr>
          <a:lstStyle/>
          <a:p>
            <a:r>
              <a:rPr lang="de-DE" dirty="0"/>
              <a:t>f.15r    </a:t>
            </a:r>
          </a:p>
          <a:p>
            <a:endParaRPr lang="de-DE" dirty="0"/>
          </a:p>
          <a:p>
            <a:r>
              <a:rPr lang="de-DE" dirty="0"/>
              <a:t>1 light brown   </a:t>
            </a:r>
          </a:p>
          <a:p>
            <a:r>
              <a:rPr lang="de-DE" dirty="0"/>
              <a:t>2 dark brown  </a:t>
            </a:r>
          </a:p>
          <a:p>
            <a:r>
              <a:rPr lang="de-DE" dirty="0"/>
              <a:t>3 black</a:t>
            </a:r>
          </a:p>
          <a:p>
            <a:endParaRPr lang="de-DE" dirty="0"/>
          </a:p>
          <a:p>
            <a:r>
              <a:rPr lang="de-DE" dirty="0"/>
              <a:t>Light brown gloss not in different ink from other gloss</a:t>
            </a:r>
          </a:p>
          <a:p>
            <a:endParaRPr lang="de-DE" dirty="0"/>
          </a:p>
        </p:txBody>
      </p:sp>
      <p:sp>
        <p:nvSpPr>
          <p:cNvPr id="10" name="Ellipse 12">
            <a:extLst>
              <a:ext uri="{FF2B5EF4-FFF2-40B4-BE49-F238E27FC236}">
                <a16:creationId xmlns:a16="http://schemas.microsoft.com/office/drawing/2014/main" id="{BFE18AAF-3F16-4069-91E0-B254090EE856}"/>
              </a:ext>
            </a:extLst>
          </p:cNvPr>
          <p:cNvSpPr/>
          <p:nvPr/>
        </p:nvSpPr>
        <p:spPr>
          <a:xfrm>
            <a:off x="5611752" y="4358317"/>
            <a:ext cx="263951" cy="31108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2">
            <a:extLst>
              <a:ext uri="{FF2B5EF4-FFF2-40B4-BE49-F238E27FC236}">
                <a16:creationId xmlns:a16="http://schemas.microsoft.com/office/drawing/2014/main" id="{F80904D2-6BBF-43C5-B523-3795B5D894E1}"/>
              </a:ext>
            </a:extLst>
          </p:cNvPr>
          <p:cNvSpPr/>
          <p:nvPr/>
        </p:nvSpPr>
        <p:spPr>
          <a:xfrm>
            <a:off x="6333404" y="3131100"/>
            <a:ext cx="263951" cy="31108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11959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uppierung 3">
            <a:extLst>
              <a:ext uri="{FF2B5EF4-FFF2-40B4-BE49-F238E27FC236}">
                <a16:creationId xmlns:a16="http://schemas.microsoft.com/office/drawing/2014/main" id="{1F116333-C570-4047-A2EA-999607CA87B3}"/>
              </a:ext>
            </a:extLst>
          </p:cNvPr>
          <p:cNvGrpSpPr/>
          <p:nvPr/>
        </p:nvGrpSpPr>
        <p:grpSpPr>
          <a:xfrm>
            <a:off x="-414337" y="-711128"/>
            <a:ext cx="12606338" cy="2678596"/>
            <a:chOff x="-304404" y="-703967"/>
            <a:chExt cx="9448404" cy="3108768"/>
          </a:xfrm>
        </p:grpSpPr>
        <p:pic>
          <p:nvPicPr>
            <p:cNvPr id="5" name="Bild 7" descr="Fusszeile.png">
              <a:extLst>
                <a:ext uri="{FF2B5EF4-FFF2-40B4-BE49-F238E27FC236}">
                  <a16:creationId xmlns:a16="http://schemas.microsoft.com/office/drawing/2014/main" id="{C06F2C90-D818-400E-9D09-A2038668E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9144000" cy="1836174"/>
            </a:xfrm>
            <a:prstGeom prst="rect">
              <a:avLst/>
            </a:prstGeom>
          </p:spPr>
        </p:pic>
        <p:pic>
          <p:nvPicPr>
            <p:cNvPr id="6" name="Bild 8" descr="FAU_IKGF_Logo_engl_RZ_4c.eps">
              <a:extLst>
                <a:ext uri="{FF2B5EF4-FFF2-40B4-BE49-F238E27FC236}">
                  <a16:creationId xmlns:a16="http://schemas.microsoft.com/office/drawing/2014/main" id="{95A8DB46-61BC-4709-8B96-64328A17C3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404" y="-703967"/>
              <a:ext cx="5380180" cy="3108768"/>
            </a:xfrm>
            <a:prstGeom prst="rect">
              <a:avLst/>
            </a:prstGeom>
          </p:spPr>
        </p:pic>
        <p:pic>
          <p:nvPicPr>
            <p:cNvPr id="7" name="Bild 5">
              <a:extLst>
                <a:ext uri="{FF2B5EF4-FFF2-40B4-BE49-F238E27FC236}">
                  <a16:creationId xmlns:a16="http://schemas.microsoft.com/office/drawing/2014/main" id="{D2089CF9-AC4D-4CA1-9D85-9437309B1D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5460" y="17247"/>
              <a:ext cx="1268921" cy="1801678"/>
            </a:xfrm>
            <a:prstGeom prst="rect">
              <a:avLst/>
            </a:prstGeom>
          </p:spPr>
        </p:pic>
      </p:grpSp>
      <p:sp>
        <p:nvSpPr>
          <p:cNvPr id="9" name="Text Placeholder 8">
            <a:extLst>
              <a:ext uri="{FF2B5EF4-FFF2-40B4-BE49-F238E27FC236}">
                <a16:creationId xmlns:a16="http://schemas.microsoft.com/office/drawing/2014/main" id="{9CCB6303-07F4-45FA-AA8D-D3751143215A}"/>
              </a:ext>
            </a:extLst>
          </p:cNvPr>
          <p:cNvSpPr>
            <a:spLocks noGrp="1"/>
          </p:cNvSpPr>
          <p:nvPr>
            <p:ph type="body" sz="half" idx="2"/>
          </p:nvPr>
        </p:nvSpPr>
        <p:spPr>
          <a:xfrm>
            <a:off x="7658100" y="1085851"/>
            <a:ext cx="1693032" cy="376812"/>
          </a:xfrm>
        </p:spPr>
        <p:txBody>
          <a:bodyPr anchor="t">
            <a:normAutofit/>
          </a:bodyPr>
          <a:lstStyle/>
          <a:p>
            <a:r>
              <a:rPr lang="en-IE" sz="1800" b="1" dirty="0">
                <a:solidFill>
                  <a:schemeClr val="tx1"/>
                </a:solidFill>
                <a:latin typeface="Sitka Text" panose="02000505000000020004" pitchFamily="2" charset="0"/>
              </a:rPr>
              <a:t>Not Iron Gall</a:t>
            </a:r>
          </a:p>
        </p:txBody>
      </p:sp>
      <p:pic>
        <p:nvPicPr>
          <p:cNvPr id="15" name="Picture 14">
            <a:extLst>
              <a:ext uri="{FF2B5EF4-FFF2-40B4-BE49-F238E27FC236}">
                <a16:creationId xmlns:a16="http://schemas.microsoft.com/office/drawing/2014/main" id="{09C5F748-59E8-4DFE-9B5C-BF092071AEFF}"/>
              </a:ext>
            </a:extLst>
          </p:cNvPr>
          <p:cNvPicPr>
            <a:picLocks noChangeAspect="1"/>
          </p:cNvPicPr>
          <p:nvPr/>
        </p:nvPicPr>
        <p:blipFill>
          <a:blip r:embed="rId5"/>
          <a:stretch>
            <a:fillRect/>
          </a:stretch>
        </p:blipFill>
        <p:spPr>
          <a:xfrm>
            <a:off x="3244782" y="2084080"/>
            <a:ext cx="2268028" cy="1186543"/>
          </a:xfrm>
          <a:prstGeom prst="rect">
            <a:avLst/>
          </a:prstGeom>
        </p:spPr>
      </p:pic>
      <p:pic>
        <p:nvPicPr>
          <p:cNvPr id="16" name="Image 24">
            <a:extLst>
              <a:ext uri="{FF2B5EF4-FFF2-40B4-BE49-F238E27FC236}">
                <a16:creationId xmlns:a16="http://schemas.microsoft.com/office/drawing/2014/main" id="{8E4188D4-6115-4EEA-9760-32CF8C1FF3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827897" y="2334885"/>
            <a:ext cx="1170434" cy="935738"/>
          </a:xfrm>
          <a:prstGeom prst="rect">
            <a:avLst/>
          </a:prstGeom>
        </p:spPr>
      </p:pic>
      <p:pic>
        <p:nvPicPr>
          <p:cNvPr id="17" name="Image 26">
            <a:extLst>
              <a:ext uri="{FF2B5EF4-FFF2-40B4-BE49-F238E27FC236}">
                <a16:creationId xmlns:a16="http://schemas.microsoft.com/office/drawing/2014/main" id="{EAF51EB2-21D4-496B-B254-36C5A5A037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7069919" y="2331554"/>
            <a:ext cx="1170434" cy="935738"/>
          </a:xfrm>
          <a:prstGeom prst="rect">
            <a:avLst/>
          </a:prstGeom>
        </p:spPr>
      </p:pic>
      <p:pic>
        <p:nvPicPr>
          <p:cNvPr id="18" name="Image 28">
            <a:extLst>
              <a:ext uri="{FF2B5EF4-FFF2-40B4-BE49-F238E27FC236}">
                <a16:creationId xmlns:a16="http://schemas.microsoft.com/office/drawing/2014/main" id="{0DA81A60-8C1A-41C5-8869-6B228C85F0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8311941" y="2331554"/>
            <a:ext cx="1170434" cy="935738"/>
          </a:xfrm>
          <a:prstGeom prst="rect">
            <a:avLst/>
          </a:prstGeom>
        </p:spPr>
      </p:pic>
      <p:sp>
        <p:nvSpPr>
          <p:cNvPr id="19" name="Text Placeholder 8">
            <a:extLst>
              <a:ext uri="{FF2B5EF4-FFF2-40B4-BE49-F238E27FC236}">
                <a16:creationId xmlns:a16="http://schemas.microsoft.com/office/drawing/2014/main" id="{7ED750BA-5359-4B3D-A9B4-31C8FBFF70D2}"/>
              </a:ext>
            </a:extLst>
          </p:cNvPr>
          <p:cNvSpPr txBox="1">
            <a:spLocks/>
          </p:cNvSpPr>
          <p:nvPr/>
        </p:nvSpPr>
        <p:spPr>
          <a:xfrm>
            <a:off x="1687674" y="2085901"/>
            <a:ext cx="1619250" cy="312420"/>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r>
              <a:rPr lang="en-IE" sz="1800" dirty="0">
                <a:solidFill>
                  <a:schemeClr val="tx1"/>
                </a:solidFill>
                <a:latin typeface="Sitka Text" panose="02000505000000020004" pitchFamily="2" charset="0"/>
              </a:rPr>
              <a:t>f.3r Plant ink</a:t>
            </a:r>
          </a:p>
        </p:txBody>
      </p:sp>
      <p:pic>
        <p:nvPicPr>
          <p:cNvPr id="20" name="Picture 19">
            <a:extLst>
              <a:ext uri="{FF2B5EF4-FFF2-40B4-BE49-F238E27FC236}">
                <a16:creationId xmlns:a16="http://schemas.microsoft.com/office/drawing/2014/main" id="{81A25CFF-810B-4A40-810A-73FFCF58A06D}"/>
              </a:ext>
            </a:extLst>
          </p:cNvPr>
          <p:cNvPicPr>
            <a:picLocks noChangeAspect="1"/>
          </p:cNvPicPr>
          <p:nvPr/>
        </p:nvPicPr>
        <p:blipFill>
          <a:blip r:embed="rId9"/>
          <a:stretch>
            <a:fillRect/>
          </a:stretch>
        </p:blipFill>
        <p:spPr>
          <a:xfrm>
            <a:off x="3244782" y="3820602"/>
            <a:ext cx="2152650" cy="2352675"/>
          </a:xfrm>
          <a:prstGeom prst="rect">
            <a:avLst/>
          </a:prstGeom>
        </p:spPr>
      </p:pic>
      <p:sp>
        <p:nvSpPr>
          <p:cNvPr id="22" name="Text Placeholder 8">
            <a:extLst>
              <a:ext uri="{FF2B5EF4-FFF2-40B4-BE49-F238E27FC236}">
                <a16:creationId xmlns:a16="http://schemas.microsoft.com/office/drawing/2014/main" id="{55530EFA-85E9-4A20-9817-27FFC6EA0135}"/>
              </a:ext>
            </a:extLst>
          </p:cNvPr>
          <p:cNvSpPr txBox="1">
            <a:spLocks/>
          </p:cNvSpPr>
          <p:nvPr/>
        </p:nvSpPr>
        <p:spPr>
          <a:xfrm>
            <a:off x="1687674" y="3820602"/>
            <a:ext cx="1619250" cy="312420"/>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r>
              <a:rPr lang="en-IE" sz="1800" dirty="0">
                <a:solidFill>
                  <a:schemeClr val="tx1"/>
                </a:solidFill>
                <a:latin typeface="Sitka Text" panose="02000505000000020004" pitchFamily="2" charset="0"/>
              </a:rPr>
              <a:t>f.16v Plant ink</a:t>
            </a:r>
          </a:p>
        </p:txBody>
      </p:sp>
      <p:pic>
        <p:nvPicPr>
          <p:cNvPr id="23" name="Image 17">
            <a:extLst>
              <a:ext uri="{FF2B5EF4-FFF2-40B4-BE49-F238E27FC236}">
                <a16:creationId xmlns:a16="http://schemas.microsoft.com/office/drawing/2014/main" id="{8ED5FADD-FEF7-41D3-A07C-719D48D43F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0800000">
            <a:off x="5827897" y="3820601"/>
            <a:ext cx="1170434" cy="935738"/>
          </a:xfrm>
          <a:prstGeom prst="rect">
            <a:avLst/>
          </a:prstGeom>
        </p:spPr>
      </p:pic>
      <p:pic>
        <p:nvPicPr>
          <p:cNvPr id="24" name="Image 19">
            <a:extLst>
              <a:ext uri="{FF2B5EF4-FFF2-40B4-BE49-F238E27FC236}">
                <a16:creationId xmlns:a16="http://schemas.microsoft.com/office/drawing/2014/main" id="{D4954438-E44B-49AD-A86C-A9CAE5AB1ED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0800000">
            <a:off x="7098148" y="3820601"/>
            <a:ext cx="1170434" cy="935738"/>
          </a:xfrm>
          <a:prstGeom prst="rect">
            <a:avLst/>
          </a:prstGeom>
        </p:spPr>
      </p:pic>
      <p:pic>
        <p:nvPicPr>
          <p:cNvPr id="25" name="Image 21">
            <a:extLst>
              <a:ext uri="{FF2B5EF4-FFF2-40B4-BE49-F238E27FC236}">
                <a16:creationId xmlns:a16="http://schemas.microsoft.com/office/drawing/2014/main" id="{AA997AF4-6A6C-4DBF-921F-F2DC1013527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0800000">
            <a:off x="8368398" y="4975027"/>
            <a:ext cx="1170434" cy="935738"/>
          </a:xfrm>
          <a:prstGeom prst="rect">
            <a:avLst/>
          </a:prstGeom>
        </p:spPr>
      </p:pic>
      <p:pic>
        <p:nvPicPr>
          <p:cNvPr id="26" name="Image 23">
            <a:extLst>
              <a:ext uri="{FF2B5EF4-FFF2-40B4-BE49-F238E27FC236}">
                <a16:creationId xmlns:a16="http://schemas.microsoft.com/office/drawing/2014/main" id="{F627D6EA-38F8-4069-9DE6-1235C291A0D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0800000">
            <a:off x="5827896" y="4975027"/>
            <a:ext cx="1170434" cy="935738"/>
          </a:xfrm>
          <a:prstGeom prst="rect">
            <a:avLst/>
          </a:prstGeom>
        </p:spPr>
      </p:pic>
      <p:pic>
        <p:nvPicPr>
          <p:cNvPr id="27" name="Image 25">
            <a:extLst>
              <a:ext uri="{FF2B5EF4-FFF2-40B4-BE49-F238E27FC236}">
                <a16:creationId xmlns:a16="http://schemas.microsoft.com/office/drawing/2014/main" id="{56289B10-CC00-4C65-85F3-0C57F8F2AF0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0800000">
            <a:off x="7073663" y="4975027"/>
            <a:ext cx="1170434" cy="935738"/>
          </a:xfrm>
          <a:prstGeom prst="rect">
            <a:avLst/>
          </a:prstGeom>
        </p:spPr>
      </p:pic>
      <p:pic>
        <p:nvPicPr>
          <p:cNvPr id="28" name="Image 27">
            <a:extLst>
              <a:ext uri="{FF2B5EF4-FFF2-40B4-BE49-F238E27FC236}">
                <a16:creationId xmlns:a16="http://schemas.microsoft.com/office/drawing/2014/main" id="{F12DF9F3-3EE5-4752-93E2-A4D047D47F3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0800000">
            <a:off x="8368399" y="3844493"/>
            <a:ext cx="1170434" cy="935738"/>
          </a:xfrm>
          <a:prstGeom prst="rect">
            <a:avLst/>
          </a:prstGeom>
        </p:spPr>
      </p:pic>
    </p:spTree>
    <p:extLst>
      <p:ext uri="{BB962C8B-B14F-4D97-AF65-F5344CB8AC3E}">
        <p14:creationId xmlns:p14="http://schemas.microsoft.com/office/powerpoint/2010/main" val="3943077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uppierung 3">
            <a:extLst>
              <a:ext uri="{FF2B5EF4-FFF2-40B4-BE49-F238E27FC236}">
                <a16:creationId xmlns:a16="http://schemas.microsoft.com/office/drawing/2014/main" id="{1F116333-C570-4047-A2EA-999607CA87B3}"/>
              </a:ext>
            </a:extLst>
          </p:cNvPr>
          <p:cNvGrpSpPr/>
          <p:nvPr/>
        </p:nvGrpSpPr>
        <p:grpSpPr>
          <a:xfrm>
            <a:off x="-414337" y="-711128"/>
            <a:ext cx="12606338" cy="2678596"/>
            <a:chOff x="-304404" y="-703967"/>
            <a:chExt cx="9448404" cy="3108768"/>
          </a:xfrm>
        </p:grpSpPr>
        <p:pic>
          <p:nvPicPr>
            <p:cNvPr id="5" name="Bild 7" descr="Fusszeile.png">
              <a:extLst>
                <a:ext uri="{FF2B5EF4-FFF2-40B4-BE49-F238E27FC236}">
                  <a16:creationId xmlns:a16="http://schemas.microsoft.com/office/drawing/2014/main" id="{C06F2C90-D818-400E-9D09-A2038668E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9144000" cy="1836174"/>
            </a:xfrm>
            <a:prstGeom prst="rect">
              <a:avLst/>
            </a:prstGeom>
          </p:spPr>
        </p:pic>
        <p:pic>
          <p:nvPicPr>
            <p:cNvPr id="6" name="Bild 8" descr="FAU_IKGF_Logo_engl_RZ_4c.eps">
              <a:extLst>
                <a:ext uri="{FF2B5EF4-FFF2-40B4-BE49-F238E27FC236}">
                  <a16:creationId xmlns:a16="http://schemas.microsoft.com/office/drawing/2014/main" id="{95A8DB46-61BC-4709-8B96-64328A17C3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404" y="-703967"/>
              <a:ext cx="5380180" cy="3108768"/>
            </a:xfrm>
            <a:prstGeom prst="rect">
              <a:avLst/>
            </a:prstGeom>
          </p:spPr>
        </p:pic>
        <p:pic>
          <p:nvPicPr>
            <p:cNvPr id="7" name="Bild 5">
              <a:extLst>
                <a:ext uri="{FF2B5EF4-FFF2-40B4-BE49-F238E27FC236}">
                  <a16:creationId xmlns:a16="http://schemas.microsoft.com/office/drawing/2014/main" id="{D2089CF9-AC4D-4CA1-9D85-9437309B1D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5460" y="17247"/>
              <a:ext cx="1268921" cy="1801678"/>
            </a:xfrm>
            <a:prstGeom prst="rect">
              <a:avLst/>
            </a:prstGeom>
          </p:spPr>
        </p:pic>
      </p:grpSp>
      <p:sp>
        <p:nvSpPr>
          <p:cNvPr id="9" name="Text Placeholder 8">
            <a:extLst>
              <a:ext uri="{FF2B5EF4-FFF2-40B4-BE49-F238E27FC236}">
                <a16:creationId xmlns:a16="http://schemas.microsoft.com/office/drawing/2014/main" id="{9CCB6303-07F4-45FA-AA8D-D3751143215A}"/>
              </a:ext>
            </a:extLst>
          </p:cNvPr>
          <p:cNvSpPr>
            <a:spLocks noGrp="1"/>
          </p:cNvSpPr>
          <p:nvPr>
            <p:ph type="body" sz="half" idx="2"/>
          </p:nvPr>
        </p:nvSpPr>
        <p:spPr>
          <a:xfrm>
            <a:off x="7658100" y="1085851"/>
            <a:ext cx="1693032" cy="376812"/>
          </a:xfrm>
        </p:spPr>
        <p:txBody>
          <a:bodyPr anchor="t">
            <a:normAutofit/>
          </a:bodyPr>
          <a:lstStyle/>
          <a:p>
            <a:r>
              <a:rPr lang="en-IE" sz="1800" b="1" dirty="0">
                <a:solidFill>
                  <a:schemeClr val="tx1"/>
                </a:solidFill>
                <a:latin typeface="Sitka Text" panose="02000505000000020004" pitchFamily="2" charset="0"/>
              </a:rPr>
              <a:t>Not Iron Gall</a:t>
            </a:r>
          </a:p>
        </p:txBody>
      </p:sp>
      <p:pic>
        <p:nvPicPr>
          <p:cNvPr id="10" name="Picture 9">
            <a:extLst>
              <a:ext uri="{FF2B5EF4-FFF2-40B4-BE49-F238E27FC236}">
                <a16:creationId xmlns:a16="http://schemas.microsoft.com/office/drawing/2014/main" id="{887D96F2-F761-4949-875E-F90D4A917DAE}"/>
              </a:ext>
            </a:extLst>
          </p:cNvPr>
          <p:cNvPicPr>
            <a:picLocks noChangeAspect="1"/>
          </p:cNvPicPr>
          <p:nvPr/>
        </p:nvPicPr>
        <p:blipFill rotWithShape="1">
          <a:blip r:embed="rId5"/>
          <a:srcRect l="12696" t="68468" r="298" b="478"/>
          <a:stretch/>
        </p:blipFill>
        <p:spPr>
          <a:xfrm>
            <a:off x="2230583" y="1658833"/>
            <a:ext cx="3753549" cy="938387"/>
          </a:xfrm>
          <a:prstGeom prst="rect">
            <a:avLst/>
          </a:prstGeom>
        </p:spPr>
      </p:pic>
      <p:sp>
        <p:nvSpPr>
          <p:cNvPr id="11" name="Text Placeholder 8">
            <a:extLst>
              <a:ext uri="{FF2B5EF4-FFF2-40B4-BE49-F238E27FC236}">
                <a16:creationId xmlns:a16="http://schemas.microsoft.com/office/drawing/2014/main" id="{FB3820F9-4103-4E74-9CC5-6978878A1B0B}"/>
              </a:ext>
            </a:extLst>
          </p:cNvPr>
          <p:cNvSpPr txBox="1">
            <a:spLocks/>
          </p:cNvSpPr>
          <p:nvPr/>
        </p:nvSpPr>
        <p:spPr>
          <a:xfrm>
            <a:off x="476250" y="1669313"/>
            <a:ext cx="1754333" cy="312420"/>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r>
              <a:rPr lang="en-IE" sz="1800" dirty="0">
                <a:solidFill>
                  <a:schemeClr val="tx1"/>
                </a:solidFill>
                <a:latin typeface="Sitka Text" panose="02000505000000020004" pitchFamily="2" charset="0"/>
              </a:rPr>
              <a:t>f.3r Carbon ink</a:t>
            </a:r>
          </a:p>
        </p:txBody>
      </p:sp>
      <p:pic>
        <p:nvPicPr>
          <p:cNvPr id="12" name="Image 11">
            <a:extLst>
              <a:ext uri="{FF2B5EF4-FFF2-40B4-BE49-F238E27FC236}">
                <a16:creationId xmlns:a16="http://schemas.microsoft.com/office/drawing/2014/main" id="{35E2B3EC-C016-4753-AD34-96AE9AB793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2094" y="1658833"/>
            <a:ext cx="1170434" cy="935738"/>
          </a:xfrm>
          <a:prstGeom prst="rect">
            <a:avLst/>
          </a:prstGeom>
        </p:spPr>
      </p:pic>
      <p:pic>
        <p:nvPicPr>
          <p:cNvPr id="13" name="Image 13">
            <a:extLst>
              <a:ext uri="{FF2B5EF4-FFF2-40B4-BE49-F238E27FC236}">
                <a16:creationId xmlns:a16="http://schemas.microsoft.com/office/drawing/2014/main" id="{AA7DBC16-0FA7-4EED-80ED-6F44CD58D1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9286" y="1661190"/>
            <a:ext cx="1170434" cy="935738"/>
          </a:xfrm>
          <a:prstGeom prst="rect">
            <a:avLst/>
          </a:prstGeom>
        </p:spPr>
      </p:pic>
      <p:pic>
        <p:nvPicPr>
          <p:cNvPr id="14" name="Image 15">
            <a:extLst>
              <a:ext uri="{FF2B5EF4-FFF2-40B4-BE49-F238E27FC236}">
                <a16:creationId xmlns:a16="http://schemas.microsoft.com/office/drawing/2014/main" id="{E734082F-1535-4C96-A8CA-CA28394457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53616" y="1662361"/>
            <a:ext cx="1170434" cy="935738"/>
          </a:xfrm>
          <a:prstGeom prst="rect">
            <a:avLst/>
          </a:prstGeom>
        </p:spPr>
      </p:pic>
      <p:sp>
        <p:nvSpPr>
          <p:cNvPr id="19" name="Text Placeholder 8">
            <a:extLst>
              <a:ext uri="{FF2B5EF4-FFF2-40B4-BE49-F238E27FC236}">
                <a16:creationId xmlns:a16="http://schemas.microsoft.com/office/drawing/2014/main" id="{7ED750BA-5359-4B3D-A9B4-31C8FBFF70D2}"/>
              </a:ext>
            </a:extLst>
          </p:cNvPr>
          <p:cNvSpPr txBox="1">
            <a:spLocks/>
          </p:cNvSpPr>
          <p:nvPr/>
        </p:nvSpPr>
        <p:spPr>
          <a:xfrm>
            <a:off x="476249" y="2840823"/>
            <a:ext cx="1816475" cy="312420"/>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r>
              <a:rPr lang="en-IE" sz="1800" dirty="0">
                <a:solidFill>
                  <a:schemeClr val="tx1"/>
                </a:solidFill>
                <a:latin typeface="Sitka Text" panose="02000505000000020004" pitchFamily="2" charset="0"/>
              </a:rPr>
              <a:t>f.63v Carbon ink</a:t>
            </a:r>
          </a:p>
        </p:txBody>
      </p:sp>
      <p:pic>
        <p:nvPicPr>
          <p:cNvPr id="22" name="Image 4">
            <a:extLst>
              <a:ext uri="{FF2B5EF4-FFF2-40B4-BE49-F238E27FC236}">
                <a16:creationId xmlns:a16="http://schemas.microsoft.com/office/drawing/2014/main" id="{4BEC2EB2-84AE-4FD8-80F7-37B02D2E6250}"/>
              </a:ext>
            </a:extLst>
          </p:cNvPr>
          <p:cNvPicPr>
            <a:picLocks noChangeAspect="1"/>
          </p:cNvPicPr>
          <p:nvPr/>
        </p:nvPicPr>
        <p:blipFill>
          <a:blip r:embed="rId9"/>
          <a:stretch>
            <a:fillRect/>
          </a:stretch>
        </p:blipFill>
        <p:spPr>
          <a:xfrm>
            <a:off x="2230582" y="2837182"/>
            <a:ext cx="3753549" cy="1445864"/>
          </a:xfrm>
          <a:prstGeom prst="rect">
            <a:avLst/>
          </a:prstGeom>
        </p:spPr>
      </p:pic>
      <p:pic>
        <p:nvPicPr>
          <p:cNvPr id="23" name="Image 10">
            <a:extLst>
              <a:ext uri="{FF2B5EF4-FFF2-40B4-BE49-F238E27FC236}">
                <a16:creationId xmlns:a16="http://schemas.microsoft.com/office/drawing/2014/main" id="{CDD141A5-58B2-46CE-9796-23A70BDEBA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80487" y="2837182"/>
            <a:ext cx="1243562" cy="994202"/>
          </a:xfrm>
          <a:prstGeom prst="rect">
            <a:avLst/>
          </a:prstGeom>
        </p:spPr>
      </p:pic>
      <p:pic>
        <p:nvPicPr>
          <p:cNvPr id="24" name="Image 12">
            <a:extLst>
              <a:ext uri="{FF2B5EF4-FFF2-40B4-BE49-F238E27FC236}">
                <a16:creationId xmlns:a16="http://schemas.microsoft.com/office/drawing/2014/main" id="{4BFD58DB-D3B9-4F4B-91A1-693213A6E4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42093" y="2837182"/>
            <a:ext cx="1243562" cy="994202"/>
          </a:xfrm>
          <a:prstGeom prst="rect">
            <a:avLst/>
          </a:prstGeom>
        </p:spPr>
      </p:pic>
      <p:pic>
        <p:nvPicPr>
          <p:cNvPr id="25" name="Image 15">
            <a:extLst>
              <a:ext uri="{FF2B5EF4-FFF2-40B4-BE49-F238E27FC236}">
                <a16:creationId xmlns:a16="http://schemas.microsoft.com/office/drawing/2014/main" id="{D3BEADA9-25B2-4258-9675-2B230E34E6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61290" y="2837182"/>
            <a:ext cx="1243562" cy="994202"/>
          </a:xfrm>
          <a:prstGeom prst="rect">
            <a:avLst/>
          </a:prstGeom>
        </p:spPr>
      </p:pic>
      <p:pic>
        <p:nvPicPr>
          <p:cNvPr id="26" name="Picture 25">
            <a:extLst>
              <a:ext uri="{FF2B5EF4-FFF2-40B4-BE49-F238E27FC236}">
                <a16:creationId xmlns:a16="http://schemas.microsoft.com/office/drawing/2014/main" id="{E30BE48D-04F9-4AD0-AEC2-00A51DCAB1F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48899" y="4604131"/>
            <a:ext cx="1874789" cy="1499831"/>
          </a:xfrm>
          <a:prstGeom prst="rect">
            <a:avLst/>
          </a:prstGeom>
        </p:spPr>
      </p:pic>
      <p:pic>
        <p:nvPicPr>
          <p:cNvPr id="28" name="Picture 27" descr="A picture containing indoor&#10;&#10;Description automatically generated">
            <a:extLst>
              <a:ext uri="{FF2B5EF4-FFF2-40B4-BE49-F238E27FC236}">
                <a16:creationId xmlns:a16="http://schemas.microsoft.com/office/drawing/2014/main" id="{DC76B900-21C5-4E64-A67B-3111448A156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56621" y="4604131"/>
            <a:ext cx="1874788" cy="1499830"/>
          </a:xfrm>
          <a:prstGeom prst="rect">
            <a:avLst/>
          </a:prstGeom>
        </p:spPr>
      </p:pic>
      <p:pic>
        <p:nvPicPr>
          <p:cNvPr id="30" name="Picture 29" descr="A close up of a logo&#10;&#10;Description automatically generated">
            <a:extLst>
              <a:ext uri="{FF2B5EF4-FFF2-40B4-BE49-F238E27FC236}">
                <a16:creationId xmlns:a16="http://schemas.microsoft.com/office/drawing/2014/main" id="{E42337B1-42A1-4181-9DB1-25E89F794B7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30582" y="4587208"/>
            <a:ext cx="2633103" cy="2106482"/>
          </a:xfrm>
          <a:prstGeom prst="rect">
            <a:avLst/>
          </a:prstGeom>
        </p:spPr>
      </p:pic>
      <p:pic>
        <p:nvPicPr>
          <p:cNvPr id="32" name="Picture 31">
            <a:extLst>
              <a:ext uri="{FF2B5EF4-FFF2-40B4-BE49-F238E27FC236}">
                <a16:creationId xmlns:a16="http://schemas.microsoft.com/office/drawing/2014/main" id="{6B1914EE-D050-46FF-ACCE-24F1BB48A1A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981175" y="4587206"/>
            <a:ext cx="1874788" cy="1499830"/>
          </a:xfrm>
          <a:prstGeom prst="rect">
            <a:avLst/>
          </a:prstGeom>
        </p:spPr>
      </p:pic>
      <p:sp>
        <p:nvSpPr>
          <p:cNvPr id="33" name="Text Placeholder 8">
            <a:extLst>
              <a:ext uri="{FF2B5EF4-FFF2-40B4-BE49-F238E27FC236}">
                <a16:creationId xmlns:a16="http://schemas.microsoft.com/office/drawing/2014/main" id="{F0045E82-1B9E-4801-9C6A-DA9FE041726B}"/>
              </a:ext>
            </a:extLst>
          </p:cNvPr>
          <p:cNvSpPr txBox="1">
            <a:spLocks/>
          </p:cNvSpPr>
          <p:nvPr/>
        </p:nvSpPr>
        <p:spPr>
          <a:xfrm>
            <a:off x="476249" y="4687607"/>
            <a:ext cx="1816475" cy="2006083"/>
          </a:xfrm>
          <a:prstGeom prst="rect">
            <a:avLst/>
          </a:prstGeom>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r>
              <a:rPr lang="en-IE" sz="2600" dirty="0">
                <a:solidFill>
                  <a:schemeClr val="tx1"/>
                </a:solidFill>
                <a:latin typeface="Sitka Text" panose="02000505000000020004" pitchFamily="2" charset="0"/>
              </a:rPr>
              <a:t>TCD MS 1441</a:t>
            </a:r>
          </a:p>
          <a:p>
            <a:r>
              <a:rPr lang="en-IE" sz="2200" dirty="0">
                <a:solidFill>
                  <a:schemeClr val="tx1"/>
                </a:solidFill>
                <a:latin typeface="Sitka Text" panose="02000505000000020004" pitchFamily="2" charset="0"/>
              </a:rPr>
              <a:t>Liber </a:t>
            </a:r>
            <a:r>
              <a:rPr lang="en-IE" sz="2200" dirty="0" err="1">
                <a:solidFill>
                  <a:schemeClr val="tx1"/>
                </a:solidFill>
                <a:latin typeface="Sitka Text" panose="02000505000000020004" pitchFamily="2" charset="0"/>
              </a:rPr>
              <a:t>Hymnorum</a:t>
            </a:r>
            <a:endParaRPr lang="en-IE" sz="2200" dirty="0">
              <a:solidFill>
                <a:schemeClr val="tx1"/>
              </a:solidFill>
              <a:latin typeface="Sitka Text" panose="02000505000000020004" pitchFamily="2" charset="0"/>
            </a:endParaRPr>
          </a:p>
          <a:p>
            <a:r>
              <a:rPr lang="en-IE" sz="2200" dirty="0">
                <a:solidFill>
                  <a:schemeClr val="tx1"/>
                </a:solidFill>
                <a:latin typeface="Sitka Text" panose="02000505000000020004" pitchFamily="2" charset="0"/>
              </a:rPr>
              <a:t>f.29r </a:t>
            </a:r>
          </a:p>
          <a:p>
            <a:r>
              <a:rPr lang="en-IE" sz="2200" dirty="0">
                <a:solidFill>
                  <a:srgbClr val="FF0000"/>
                </a:solidFill>
                <a:latin typeface="Sitka Text" panose="02000505000000020004" pitchFamily="2" charset="0"/>
              </a:rPr>
              <a:t>Carbon ink initial with iron gall ink text</a:t>
            </a:r>
            <a:endParaRPr lang="en-IE" sz="1800" dirty="0">
              <a:solidFill>
                <a:srgbClr val="FF0000"/>
              </a:solidFill>
              <a:latin typeface="Sitka Text" panose="02000505000000020004" pitchFamily="2" charset="0"/>
            </a:endParaRPr>
          </a:p>
        </p:txBody>
      </p:sp>
      <p:sp>
        <p:nvSpPr>
          <p:cNvPr id="2" name="Rectangle 1">
            <a:extLst>
              <a:ext uri="{FF2B5EF4-FFF2-40B4-BE49-F238E27FC236}">
                <a16:creationId xmlns:a16="http://schemas.microsoft.com/office/drawing/2014/main" id="{37006386-FD67-4D5D-B857-05D960AE3EA1}"/>
              </a:ext>
            </a:extLst>
          </p:cNvPr>
          <p:cNvSpPr/>
          <p:nvPr/>
        </p:nvSpPr>
        <p:spPr>
          <a:xfrm>
            <a:off x="5077844" y="6148721"/>
            <a:ext cx="6756465" cy="646331"/>
          </a:xfrm>
          <a:prstGeom prst="rect">
            <a:avLst/>
          </a:prstGeom>
        </p:spPr>
        <p:txBody>
          <a:bodyPr wrap="none">
            <a:spAutoFit/>
          </a:bodyPr>
          <a:lstStyle/>
          <a:p>
            <a:r>
              <a:rPr lang="en-US" dirty="0"/>
              <a:t>Image copyright: Nicole </a:t>
            </a:r>
            <a:r>
              <a:rPr lang="en-US" dirty="0" err="1"/>
              <a:t>Volmering</a:t>
            </a:r>
            <a:r>
              <a:rPr lang="en-US" dirty="0"/>
              <a:t>. I am grateful to the Trinity College </a:t>
            </a:r>
          </a:p>
          <a:p>
            <a:r>
              <a:rPr lang="en-US" dirty="0"/>
              <a:t>library staff for providing access.</a:t>
            </a:r>
            <a:endParaRPr lang="de-DE" dirty="0"/>
          </a:p>
        </p:txBody>
      </p:sp>
      <p:sp>
        <p:nvSpPr>
          <p:cNvPr id="3" name="Rectangle 2">
            <a:extLst>
              <a:ext uri="{FF2B5EF4-FFF2-40B4-BE49-F238E27FC236}">
                <a16:creationId xmlns:a16="http://schemas.microsoft.com/office/drawing/2014/main" id="{987C5782-D7D3-4273-804C-7BA1DC857541}"/>
              </a:ext>
            </a:extLst>
          </p:cNvPr>
          <p:cNvSpPr/>
          <p:nvPr/>
        </p:nvSpPr>
        <p:spPr>
          <a:xfrm>
            <a:off x="515437" y="4195494"/>
            <a:ext cx="1375698" cy="369332"/>
          </a:xfrm>
          <a:prstGeom prst="rect">
            <a:avLst/>
          </a:prstGeom>
        </p:spPr>
        <p:txBody>
          <a:bodyPr wrap="none">
            <a:spAutoFit/>
          </a:bodyPr>
          <a:lstStyle/>
          <a:p>
            <a:r>
              <a:rPr lang="en-US" dirty="0"/>
              <a:t>Comparison:</a:t>
            </a:r>
            <a:endParaRPr lang="de-DE" dirty="0"/>
          </a:p>
        </p:txBody>
      </p:sp>
    </p:spTree>
    <p:extLst>
      <p:ext uri="{BB962C8B-B14F-4D97-AF65-F5344CB8AC3E}">
        <p14:creationId xmlns:p14="http://schemas.microsoft.com/office/powerpoint/2010/main" val="2301354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6B6D86E-41B1-471C-8116-311D77FE9075}"/>
              </a:ext>
            </a:extLst>
          </p:cNvPr>
          <p:cNvSpPr>
            <a:spLocks noGrp="1"/>
          </p:cNvSpPr>
          <p:nvPr>
            <p:ph type="title"/>
          </p:nvPr>
        </p:nvSpPr>
        <p:spPr>
          <a:xfrm>
            <a:off x="962526" y="1733855"/>
            <a:ext cx="10269339" cy="756977"/>
          </a:xfrm>
        </p:spPr>
        <p:txBody>
          <a:bodyPr>
            <a:normAutofit fontScale="90000"/>
          </a:bodyPr>
          <a:lstStyle/>
          <a:p>
            <a:r>
              <a:rPr lang="de-DE" sz="2800" b="1" dirty="0">
                <a:solidFill>
                  <a:schemeClr val="bg2">
                    <a:lumMod val="50000"/>
                  </a:schemeClr>
                </a:solidFill>
                <a:latin typeface="Sitka Heading" panose="02000505000000020004" pitchFamily="2" charset="0"/>
              </a:rPr>
              <a:t>Why</a:t>
            </a:r>
            <a:r>
              <a:rPr lang="de-DE" sz="2400" dirty="0">
                <a:latin typeface="Sitka Heading" panose="02000505000000020004" pitchFamily="2" charset="0"/>
              </a:rPr>
              <a:t> </a:t>
            </a:r>
            <a:r>
              <a:rPr lang="de-DE" sz="2400" dirty="0">
                <a:solidFill>
                  <a:schemeClr val="tx1">
                    <a:lumMod val="95000"/>
                    <a:lumOff val="5000"/>
                  </a:schemeClr>
                </a:solidFill>
                <a:latin typeface="Sitka Heading" panose="02000505000000020004" pitchFamily="2" charset="0"/>
              </a:rPr>
              <a:t>should we look to integrate scientific methods of ink analysis into the study of Insular manuscripts?</a:t>
            </a:r>
          </a:p>
        </p:txBody>
      </p:sp>
      <p:sp>
        <p:nvSpPr>
          <p:cNvPr id="10" name="Text Placeholder 9">
            <a:extLst>
              <a:ext uri="{FF2B5EF4-FFF2-40B4-BE49-F238E27FC236}">
                <a16:creationId xmlns:a16="http://schemas.microsoft.com/office/drawing/2014/main" id="{BD0679A8-09DE-47A9-BAD7-76B26946B575}"/>
              </a:ext>
            </a:extLst>
          </p:cNvPr>
          <p:cNvSpPr>
            <a:spLocks noGrp="1"/>
          </p:cNvSpPr>
          <p:nvPr>
            <p:ph type="body" sz="half" idx="14"/>
          </p:nvPr>
        </p:nvSpPr>
        <p:spPr>
          <a:xfrm>
            <a:off x="1074822" y="2743347"/>
            <a:ext cx="2442325" cy="433137"/>
          </a:xfrm>
        </p:spPr>
        <p:txBody>
          <a:bodyPr>
            <a:normAutofit fontScale="92500"/>
          </a:bodyPr>
          <a:lstStyle/>
          <a:p>
            <a:r>
              <a:rPr lang="de-DE" sz="2400" dirty="0">
                <a:solidFill>
                  <a:schemeClr val="bg2">
                    <a:lumMod val="50000"/>
                  </a:schemeClr>
                </a:solidFill>
                <a:latin typeface="Sitka Heading" panose="02000505000000020004" pitchFamily="2" charset="0"/>
              </a:rPr>
              <a:t>What is </a:t>
            </a:r>
            <a:r>
              <a:rPr lang="en-IE" sz="2400" dirty="0">
                <a:solidFill>
                  <a:schemeClr val="bg2">
                    <a:lumMod val="50000"/>
                  </a:schemeClr>
                </a:solidFill>
                <a:latin typeface="Sitka Heading" panose="02000505000000020004" pitchFamily="2" charset="0"/>
              </a:rPr>
              <a:t>“insular”?</a:t>
            </a:r>
            <a:endParaRPr lang="de-DE" sz="2400" dirty="0">
              <a:solidFill>
                <a:schemeClr val="bg2">
                  <a:lumMod val="50000"/>
                </a:schemeClr>
              </a:solidFill>
              <a:latin typeface="Sitka Heading" panose="02000505000000020004" pitchFamily="2" charset="0"/>
            </a:endParaRPr>
          </a:p>
        </p:txBody>
      </p:sp>
      <p:sp>
        <p:nvSpPr>
          <p:cNvPr id="9" name="Text Placeholder 8">
            <a:extLst>
              <a:ext uri="{FF2B5EF4-FFF2-40B4-BE49-F238E27FC236}">
                <a16:creationId xmlns:a16="http://schemas.microsoft.com/office/drawing/2014/main" id="{9CCB6303-07F4-45FA-AA8D-D3751143215A}"/>
              </a:ext>
            </a:extLst>
          </p:cNvPr>
          <p:cNvSpPr>
            <a:spLocks noGrp="1"/>
          </p:cNvSpPr>
          <p:nvPr>
            <p:ph type="body" sz="half" idx="2"/>
          </p:nvPr>
        </p:nvSpPr>
        <p:spPr>
          <a:xfrm>
            <a:off x="1074822" y="3429000"/>
            <a:ext cx="4235115" cy="1667376"/>
          </a:xfrm>
        </p:spPr>
        <p:txBody>
          <a:bodyPr anchor="t">
            <a:normAutofit/>
          </a:bodyPr>
          <a:lstStyle/>
          <a:p>
            <a:r>
              <a:rPr lang="de-DE" dirty="0">
                <a:latin typeface="Sitka Text" panose="02000505000000020004" pitchFamily="2" charset="0"/>
              </a:rPr>
              <a:t>Insularity as a cultural typology:</a:t>
            </a:r>
          </a:p>
          <a:p>
            <a:r>
              <a:rPr lang="en-IE" dirty="0">
                <a:latin typeface="Sitka Text" panose="02000505000000020004" pitchFamily="2" charset="0"/>
              </a:rPr>
              <a:t>“the </a:t>
            </a:r>
            <a:r>
              <a:rPr lang="en-GB" dirty="0">
                <a:latin typeface="Sitka Text" panose="02000505000000020004" pitchFamily="2" charset="0"/>
              </a:rPr>
              <a:t>complex network of features contributing to the cultural identity of the type”</a:t>
            </a:r>
          </a:p>
          <a:p>
            <a:endParaRPr lang="de-DE" dirty="0">
              <a:latin typeface="Sitka Text" panose="02000505000000020004" pitchFamily="2" charset="0"/>
            </a:endParaRPr>
          </a:p>
        </p:txBody>
      </p:sp>
      <p:grpSp>
        <p:nvGrpSpPr>
          <p:cNvPr id="4" name="Gruppierung 3">
            <a:extLst>
              <a:ext uri="{FF2B5EF4-FFF2-40B4-BE49-F238E27FC236}">
                <a16:creationId xmlns:a16="http://schemas.microsoft.com/office/drawing/2014/main" id="{1F116333-C570-4047-A2EA-999607CA87B3}"/>
              </a:ext>
            </a:extLst>
          </p:cNvPr>
          <p:cNvGrpSpPr/>
          <p:nvPr/>
        </p:nvGrpSpPr>
        <p:grpSpPr>
          <a:xfrm>
            <a:off x="-414337" y="-711128"/>
            <a:ext cx="12606338" cy="2678596"/>
            <a:chOff x="-304404" y="-703967"/>
            <a:chExt cx="9448404" cy="3108768"/>
          </a:xfrm>
        </p:grpSpPr>
        <p:pic>
          <p:nvPicPr>
            <p:cNvPr id="5" name="Bild 7" descr="Fusszeile.png">
              <a:extLst>
                <a:ext uri="{FF2B5EF4-FFF2-40B4-BE49-F238E27FC236}">
                  <a16:creationId xmlns:a16="http://schemas.microsoft.com/office/drawing/2014/main" id="{C06F2C90-D818-400E-9D09-A2038668E3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0"/>
              <a:ext cx="9144000" cy="1836174"/>
            </a:xfrm>
            <a:prstGeom prst="rect">
              <a:avLst/>
            </a:prstGeom>
          </p:spPr>
        </p:pic>
        <p:pic>
          <p:nvPicPr>
            <p:cNvPr id="6" name="Bild 8" descr="FAU_IKGF_Logo_engl_RZ_4c.eps">
              <a:extLst>
                <a:ext uri="{FF2B5EF4-FFF2-40B4-BE49-F238E27FC236}">
                  <a16:creationId xmlns:a16="http://schemas.microsoft.com/office/drawing/2014/main" id="{95A8DB46-61BC-4709-8B96-64328A17C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404" y="-703967"/>
              <a:ext cx="5380180" cy="3108768"/>
            </a:xfrm>
            <a:prstGeom prst="rect">
              <a:avLst/>
            </a:prstGeom>
          </p:spPr>
        </p:pic>
        <p:pic>
          <p:nvPicPr>
            <p:cNvPr id="7" name="Bild 5">
              <a:extLst>
                <a:ext uri="{FF2B5EF4-FFF2-40B4-BE49-F238E27FC236}">
                  <a16:creationId xmlns:a16="http://schemas.microsoft.com/office/drawing/2014/main" id="{D2089CF9-AC4D-4CA1-9D85-9437309B1D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5460" y="17247"/>
              <a:ext cx="1268921" cy="1801678"/>
            </a:xfrm>
            <a:prstGeom prst="rect">
              <a:avLst/>
            </a:prstGeom>
          </p:spPr>
        </p:pic>
      </p:grpSp>
      <p:pic>
        <p:nvPicPr>
          <p:cNvPr id="2" name="Picture 1">
            <a:extLst>
              <a:ext uri="{FF2B5EF4-FFF2-40B4-BE49-F238E27FC236}">
                <a16:creationId xmlns:a16="http://schemas.microsoft.com/office/drawing/2014/main" id="{B0A1BFB8-E258-4717-B945-E6D3E46646E8}"/>
              </a:ext>
            </a:extLst>
          </p:cNvPr>
          <p:cNvPicPr>
            <a:picLocks noChangeAspect="1"/>
          </p:cNvPicPr>
          <p:nvPr/>
        </p:nvPicPr>
        <p:blipFill>
          <a:blip r:embed="rId6"/>
          <a:stretch>
            <a:fillRect/>
          </a:stretch>
        </p:blipFill>
        <p:spPr>
          <a:xfrm>
            <a:off x="5809749" y="2362156"/>
            <a:ext cx="5419725" cy="4010025"/>
          </a:xfrm>
          <a:prstGeom prst="rect">
            <a:avLst/>
          </a:prstGeom>
        </p:spPr>
      </p:pic>
    </p:spTree>
    <p:extLst>
      <p:ext uri="{BB962C8B-B14F-4D97-AF65-F5344CB8AC3E}">
        <p14:creationId xmlns:p14="http://schemas.microsoft.com/office/powerpoint/2010/main" val="3147347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6B6D86E-41B1-471C-8116-311D77FE9075}"/>
              </a:ext>
            </a:extLst>
          </p:cNvPr>
          <p:cNvSpPr>
            <a:spLocks noGrp="1"/>
          </p:cNvSpPr>
          <p:nvPr>
            <p:ph type="title"/>
          </p:nvPr>
        </p:nvSpPr>
        <p:spPr>
          <a:xfrm>
            <a:off x="962526" y="1796341"/>
            <a:ext cx="10269339" cy="694491"/>
          </a:xfrm>
        </p:spPr>
        <p:txBody>
          <a:bodyPr anchor="t">
            <a:normAutofit/>
          </a:bodyPr>
          <a:lstStyle/>
          <a:p>
            <a:r>
              <a:rPr lang="de-DE" sz="2400" b="1" dirty="0">
                <a:solidFill>
                  <a:schemeClr val="bg2">
                    <a:lumMod val="50000"/>
                  </a:schemeClr>
                </a:solidFill>
                <a:latin typeface="Sitka Heading" panose="02000505000000020004" pitchFamily="2" charset="0"/>
              </a:rPr>
              <a:t>When</a:t>
            </a:r>
            <a:r>
              <a:rPr lang="de-DE" sz="2400" dirty="0">
                <a:solidFill>
                  <a:schemeClr val="tx1">
                    <a:lumMod val="85000"/>
                    <a:lumOff val="15000"/>
                  </a:schemeClr>
                </a:solidFill>
                <a:latin typeface="Sitka Heading" panose="02000505000000020004" pitchFamily="2" charset="0"/>
              </a:rPr>
              <a:t> is a manuscript </a:t>
            </a:r>
            <a:r>
              <a:rPr lang="en-IE" sz="2400" dirty="0">
                <a:solidFill>
                  <a:schemeClr val="tx1">
                    <a:lumMod val="85000"/>
                    <a:lumOff val="15000"/>
                  </a:schemeClr>
                </a:solidFill>
                <a:latin typeface="Sitka Heading" panose="02000505000000020004" pitchFamily="2" charset="0"/>
              </a:rPr>
              <a:t>“insular”?:  Mobility, Ethnicity, Nationality</a:t>
            </a:r>
            <a:endParaRPr lang="de-DE" sz="2400" dirty="0">
              <a:solidFill>
                <a:schemeClr val="tx1">
                  <a:lumMod val="85000"/>
                  <a:lumOff val="15000"/>
                </a:schemeClr>
              </a:solidFill>
              <a:latin typeface="Sitka Heading" panose="02000505000000020004" pitchFamily="2" charset="0"/>
            </a:endParaRPr>
          </a:p>
        </p:txBody>
      </p:sp>
      <p:sp>
        <p:nvSpPr>
          <p:cNvPr id="9" name="Text Placeholder 8">
            <a:extLst>
              <a:ext uri="{FF2B5EF4-FFF2-40B4-BE49-F238E27FC236}">
                <a16:creationId xmlns:a16="http://schemas.microsoft.com/office/drawing/2014/main" id="{9CCB6303-07F4-45FA-AA8D-D3751143215A}"/>
              </a:ext>
            </a:extLst>
          </p:cNvPr>
          <p:cNvSpPr>
            <a:spLocks noGrp="1"/>
          </p:cNvSpPr>
          <p:nvPr>
            <p:ph type="body" sz="half" idx="2"/>
          </p:nvPr>
        </p:nvSpPr>
        <p:spPr>
          <a:xfrm>
            <a:off x="1090863" y="2286284"/>
            <a:ext cx="10138611" cy="4362166"/>
          </a:xfrm>
        </p:spPr>
        <p:txBody>
          <a:bodyPr anchor="t">
            <a:normAutofit/>
          </a:bodyPr>
          <a:lstStyle/>
          <a:p>
            <a:r>
              <a:rPr lang="en-IE" dirty="0">
                <a:latin typeface="Sitka Text" panose="02000505000000020004" pitchFamily="2" charset="0"/>
              </a:rPr>
              <a:t>Richard </a:t>
            </a:r>
            <a:r>
              <a:rPr lang="en-IE" dirty="0" err="1">
                <a:latin typeface="Sitka Text" panose="02000505000000020004" pitchFamily="2" charset="0"/>
              </a:rPr>
              <a:t>Gameson</a:t>
            </a:r>
            <a:r>
              <a:rPr lang="en-IE" dirty="0">
                <a:latin typeface="Sitka Text" panose="02000505000000020004" pitchFamily="2" charset="0"/>
              </a:rPr>
              <a:t> (2017) on Northumbrian manuscripts:</a:t>
            </a:r>
          </a:p>
          <a:p>
            <a:pPr>
              <a:spcBef>
                <a:spcPts val="0"/>
              </a:spcBef>
            </a:pPr>
            <a:r>
              <a:rPr lang="en-IE" dirty="0">
                <a:latin typeface="Sitka Text" panose="02000505000000020004" pitchFamily="2" charset="0"/>
              </a:rPr>
              <a:t>“because of a lack of evidence, few of the small number of manuscripts that happen to have survived can be linked to a particular scriptorium. Their script and ornament suggest that they are Northumbrian, but than that we cannot say. And even some of the volumes that look Northumbrian may not actually have been made in the kingdom—very similar styles of writing and decoration were practised elsewhere, not least in Anglo-Saxon missionary foundations on the Continent.”</a:t>
            </a:r>
          </a:p>
          <a:p>
            <a:pPr>
              <a:spcBef>
                <a:spcPts val="0"/>
              </a:spcBef>
            </a:pPr>
            <a:endParaRPr lang="en-IE" dirty="0">
              <a:latin typeface="Sitka Text" panose="02000505000000020004" pitchFamily="2" charset="0"/>
            </a:endParaRPr>
          </a:p>
          <a:p>
            <a:pPr>
              <a:spcBef>
                <a:spcPts val="0"/>
              </a:spcBef>
            </a:pPr>
            <a:r>
              <a:rPr lang="en-IE" dirty="0">
                <a:latin typeface="Sitka Text" panose="02000505000000020004" pitchFamily="2" charset="0"/>
              </a:rPr>
              <a:t>Julian Brown (1978-9):</a:t>
            </a:r>
          </a:p>
          <a:p>
            <a:pPr>
              <a:spcBef>
                <a:spcPts val="0"/>
              </a:spcBef>
            </a:pPr>
            <a:r>
              <a:rPr lang="en-IE" dirty="0">
                <a:latin typeface="Sitka Text" panose="02000505000000020004" pitchFamily="2" charset="0"/>
              </a:rPr>
              <a:t>“Where the line should be drawn between ‘pure Irish script’ and ‘Irish script as developed in Northumbria’ is a difficult question: a book decorated in Northumbria in a definably Anglo-Saxon way may still be in script which is essentially Irish, even if the scribe himself was the Anglo-Saxon pupil of an Irish master. ”</a:t>
            </a:r>
            <a:endParaRPr lang="de-DE" dirty="0">
              <a:latin typeface="Sitka Text" panose="02000505000000020004" pitchFamily="2" charset="0"/>
            </a:endParaRPr>
          </a:p>
          <a:p>
            <a:pPr>
              <a:spcBef>
                <a:spcPts val="0"/>
              </a:spcBef>
            </a:pPr>
            <a:endParaRPr lang="en-IE" dirty="0">
              <a:latin typeface="Sitka Text" panose="02000505000000020004" pitchFamily="2" charset="0"/>
            </a:endParaRPr>
          </a:p>
          <a:p>
            <a:pPr>
              <a:spcBef>
                <a:spcPts val="0"/>
              </a:spcBef>
            </a:pPr>
            <a:r>
              <a:rPr lang="en-IE" dirty="0">
                <a:latin typeface="Sitka Text" panose="02000505000000020004" pitchFamily="2" charset="0"/>
              </a:rPr>
              <a:t>“Unfortunately Insular symptoms offer but rarely a definite clue as to the Irish or Anglo-Saxon origin of a certain tradition”	</a:t>
            </a:r>
            <a:r>
              <a:rPr lang="de-DE" dirty="0">
                <a:latin typeface="Sitka Text" panose="02000505000000020004" pitchFamily="2" charset="0"/>
              </a:rPr>
              <a:t>						</a:t>
            </a:r>
          </a:p>
        </p:txBody>
      </p:sp>
      <p:grpSp>
        <p:nvGrpSpPr>
          <p:cNvPr id="4" name="Gruppierung 3">
            <a:extLst>
              <a:ext uri="{FF2B5EF4-FFF2-40B4-BE49-F238E27FC236}">
                <a16:creationId xmlns:a16="http://schemas.microsoft.com/office/drawing/2014/main" id="{1F116333-C570-4047-A2EA-999607CA87B3}"/>
              </a:ext>
            </a:extLst>
          </p:cNvPr>
          <p:cNvGrpSpPr/>
          <p:nvPr/>
        </p:nvGrpSpPr>
        <p:grpSpPr>
          <a:xfrm>
            <a:off x="-414337" y="-711128"/>
            <a:ext cx="12606338" cy="2678596"/>
            <a:chOff x="-304404" y="-703967"/>
            <a:chExt cx="9448404" cy="3108768"/>
          </a:xfrm>
        </p:grpSpPr>
        <p:pic>
          <p:nvPicPr>
            <p:cNvPr id="5" name="Bild 7" descr="Fusszeile.png">
              <a:extLst>
                <a:ext uri="{FF2B5EF4-FFF2-40B4-BE49-F238E27FC236}">
                  <a16:creationId xmlns:a16="http://schemas.microsoft.com/office/drawing/2014/main" id="{C06F2C90-D818-400E-9D09-A2038668E3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0"/>
              <a:ext cx="9144000" cy="1836174"/>
            </a:xfrm>
            <a:prstGeom prst="rect">
              <a:avLst/>
            </a:prstGeom>
          </p:spPr>
        </p:pic>
        <p:pic>
          <p:nvPicPr>
            <p:cNvPr id="6" name="Bild 8" descr="FAU_IKGF_Logo_engl_RZ_4c.eps">
              <a:extLst>
                <a:ext uri="{FF2B5EF4-FFF2-40B4-BE49-F238E27FC236}">
                  <a16:creationId xmlns:a16="http://schemas.microsoft.com/office/drawing/2014/main" id="{95A8DB46-61BC-4709-8B96-64328A17C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404" y="-703967"/>
              <a:ext cx="5380180" cy="3108768"/>
            </a:xfrm>
            <a:prstGeom prst="rect">
              <a:avLst/>
            </a:prstGeom>
          </p:spPr>
        </p:pic>
        <p:pic>
          <p:nvPicPr>
            <p:cNvPr id="7" name="Bild 5">
              <a:extLst>
                <a:ext uri="{FF2B5EF4-FFF2-40B4-BE49-F238E27FC236}">
                  <a16:creationId xmlns:a16="http://schemas.microsoft.com/office/drawing/2014/main" id="{D2089CF9-AC4D-4CA1-9D85-9437309B1D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5460" y="17247"/>
              <a:ext cx="1268921" cy="1801678"/>
            </a:xfrm>
            <a:prstGeom prst="rect">
              <a:avLst/>
            </a:prstGeom>
          </p:spPr>
        </p:pic>
      </p:grpSp>
    </p:spTree>
    <p:extLst>
      <p:ext uri="{BB962C8B-B14F-4D97-AF65-F5344CB8AC3E}">
        <p14:creationId xmlns:p14="http://schemas.microsoft.com/office/powerpoint/2010/main" val="1698756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D0679A8-09DE-47A9-BAD7-76B26946B575}"/>
              </a:ext>
            </a:extLst>
          </p:cNvPr>
          <p:cNvSpPr>
            <a:spLocks noGrp="1"/>
          </p:cNvSpPr>
          <p:nvPr>
            <p:ph type="body" sz="half" idx="14"/>
          </p:nvPr>
        </p:nvSpPr>
        <p:spPr>
          <a:xfrm>
            <a:off x="962526" y="1779302"/>
            <a:ext cx="10269339" cy="433137"/>
          </a:xfrm>
        </p:spPr>
        <p:txBody>
          <a:bodyPr>
            <a:noAutofit/>
          </a:bodyPr>
          <a:lstStyle/>
          <a:p>
            <a:r>
              <a:rPr lang="de-DE" sz="2400" b="1" cap="none" dirty="0">
                <a:solidFill>
                  <a:schemeClr val="bg2">
                    <a:lumMod val="50000"/>
                  </a:schemeClr>
                </a:solidFill>
                <a:latin typeface="Sitka Heading" panose="02000505000000020004" pitchFamily="2" charset="0"/>
              </a:rPr>
              <a:t>What</a:t>
            </a:r>
            <a:r>
              <a:rPr lang="de-DE" sz="2400" cap="none" dirty="0">
                <a:solidFill>
                  <a:schemeClr val="bg2">
                    <a:lumMod val="50000"/>
                  </a:schemeClr>
                </a:solidFill>
                <a:latin typeface="Sitka Heading" panose="02000505000000020004" pitchFamily="2" charset="0"/>
              </a:rPr>
              <a:t> </a:t>
            </a:r>
            <a:r>
              <a:rPr lang="de-DE" sz="2400" cap="none" dirty="0">
                <a:solidFill>
                  <a:schemeClr val="tx1"/>
                </a:solidFill>
                <a:latin typeface="Sitka Heading" panose="02000505000000020004" pitchFamily="2" charset="0"/>
              </a:rPr>
              <a:t>is </a:t>
            </a:r>
            <a:r>
              <a:rPr lang="en-IE" sz="2400" cap="none" dirty="0">
                <a:solidFill>
                  <a:schemeClr val="tx1"/>
                </a:solidFill>
                <a:latin typeface="Sitka Heading" panose="02000505000000020004" pitchFamily="2" charset="0"/>
              </a:rPr>
              <a:t>“insular” in a material sense?</a:t>
            </a:r>
            <a:endParaRPr lang="de-DE" sz="2400" cap="none" dirty="0">
              <a:solidFill>
                <a:schemeClr val="tx1"/>
              </a:solidFill>
              <a:latin typeface="Sitka Heading" panose="02000505000000020004" pitchFamily="2" charset="0"/>
            </a:endParaRPr>
          </a:p>
        </p:txBody>
      </p:sp>
      <p:sp>
        <p:nvSpPr>
          <p:cNvPr id="9" name="Text Placeholder 8">
            <a:extLst>
              <a:ext uri="{FF2B5EF4-FFF2-40B4-BE49-F238E27FC236}">
                <a16:creationId xmlns:a16="http://schemas.microsoft.com/office/drawing/2014/main" id="{9CCB6303-07F4-45FA-AA8D-D3751143215A}"/>
              </a:ext>
            </a:extLst>
          </p:cNvPr>
          <p:cNvSpPr>
            <a:spLocks noGrp="1"/>
          </p:cNvSpPr>
          <p:nvPr>
            <p:ph type="body" sz="half" idx="2"/>
          </p:nvPr>
        </p:nvSpPr>
        <p:spPr>
          <a:xfrm>
            <a:off x="1106905" y="2574023"/>
            <a:ext cx="10124960" cy="4003240"/>
          </a:xfrm>
        </p:spPr>
        <p:txBody>
          <a:bodyPr anchor="t">
            <a:normAutofit/>
          </a:bodyPr>
          <a:lstStyle/>
          <a:p>
            <a:pPr marL="285750" indent="-285750">
              <a:lnSpc>
                <a:spcPct val="100000"/>
              </a:lnSpc>
              <a:spcBef>
                <a:spcPts val="0"/>
              </a:spcBef>
              <a:buFont typeface="Courier New" panose="02070309020205020404" pitchFamily="49" charset="0"/>
              <a:buChar char="o"/>
            </a:pPr>
            <a:r>
              <a:rPr lang="de-DE" dirty="0">
                <a:latin typeface="Sitka Text" panose="02000505000000020004" pitchFamily="2" charset="0"/>
              </a:rPr>
              <a:t>Insular membrane: </a:t>
            </a:r>
          </a:p>
          <a:p>
            <a:pPr marL="273050">
              <a:lnSpc>
                <a:spcPct val="100000"/>
              </a:lnSpc>
              <a:spcBef>
                <a:spcPts val="0"/>
              </a:spcBef>
            </a:pPr>
            <a:r>
              <a:rPr lang="en-IE" dirty="0">
                <a:latin typeface="Sitka Text" panose="02000505000000020004" pitchFamily="2" charset="0"/>
              </a:rPr>
              <a:t>“suede-like finish that makes it hard to tell flesh from hair side” (Brown 1974?)</a:t>
            </a:r>
          </a:p>
          <a:p>
            <a:pPr marL="273050">
              <a:lnSpc>
                <a:spcPct val="100000"/>
              </a:lnSpc>
              <a:spcBef>
                <a:spcPts val="0"/>
              </a:spcBef>
            </a:pPr>
            <a:r>
              <a:rPr lang="en-IE" dirty="0">
                <a:latin typeface="Sitka Text" panose="02000505000000020004" pitchFamily="2" charset="0"/>
              </a:rPr>
              <a:t>Vellum  = calfskin parchment</a:t>
            </a:r>
          </a:p>
          <a:p>
            <a:pPr marL="273050">
              <a:lnSpc>
                <a:spcPct val="100000"/>
              </a:lnSpc>
              <a:spcBef>
                <a:spcPts val="0"/>
              </a:spcBef>
            </a:pPr>
            <a:endParaRPr lang="en-IE" dirty="0">
              <a:latin typeface="Sitka Text" panose="02000505000000020004" pitchFamily="2" charset="0"/>
            </a:endParaRPr>
          </a:p>
          <a:p>
            <a:pPr marL="285750" indent="-285750">
              <a:lnSpc>
                <a:spcPct val="100000"/>
              </a:lnSpc>
              <a:spcBef>
                <a:spcPts val="0"/>
              </a:spcBef>
              <a:buFont typeface="Courier New" panose="02070309020205020404" pitchFamily="49" charset="0"/>
              <a:buChar char="o"/>
            </a:pPr>
            <a:r>
              <a:rPr lang="en-IE" dirty="0">
                <a:latin typeface="Sitka Text" panose="02000505000000020004" pitchFamily="2" charset="0"/>
              </a:rPr>
              <a:t>“Insular black”</a:t>
            </a:r>
          </a:p>
          <a:p>
            <a:pPr marL="273050" indent="-273050">
              <a:lnSpc>
                <a:spcPct val="100000"/>
              </a:lnSpc>
              <a:spcBef>
                <a:spcPts val="0"/>
              </a:spcBef>
            </a:pPr>
            <a:r>
              <a:rPr lang="en-IE" dirty="0">
                <a:latin typeface="Sitka Text" panose="02000505000000020004" pitchFamily="2" charset="0"/>
              </a:rPr>
              <a:t>	“Insular ink is often distinctively black and was never, I think, corrosive, unlike some of the paler ink used on the Continent from the fifth century to the eighth. There would be a link here with the very early period when carbon ink was the rule; but the history of inks is still too incomplete to allow pursuit of this line of enquiry.”  (Brown </a:t>
            </a:r>
            <a:r>
              <a:rPr lang="en-GB" dirty="0">
                <a:latin typeface="Sitka Text" panose="02000505000000020004" pitchFamily="2" charset="0"/>
              </a:rPr>
              <a:t>1978-9</a:t>
            </a:r>
            <a:r>
              <a:rPr lang="en-IE" dirty="0">
                <a:latin typeface="Sitka Text" panose="02000505000000020004" pitchFamily="2" charset="0"/>
              </a:rPr>
              <a:t>)</a:t>
            </a:r>
          </a:p>
          <a:p>
            <a:pPr marL="273050" indent="-273050">
              <a:lnSpc>
                <a:spcPct val="100000"/>
              </a:lnSpc>
              <a:spcBef>
                <a:spcPts val="0"/>
              </a:spcBef>
            </a:pPr>
            <a:endParaRPr lang="en-IE" dirty="0">
              <a:latin typeface="Sitka Text" panose="02000505000000020004" pitchFamily="2" charset="0"/>
            </a:endParaRPr>
          </a:p>
          <a:p>
            <a:pPr marL="285750" indent="-285750">
              <a:lnSpc>
                <a:spcPct val="100000"/>
              </a:lnSpc>
              <a:spcBef>
                <a:spcPts val="0"/>
              </a:spcBef>
              <a:buFont typeface="Courier New" panose="02070309020205020404" pitchFamily="49" charset="0"/>
              <a:buChar char="o"/>
            </a:pPr>
            <a:r>
              <a:rPr lang="en-IE" dirty="0">
                <a:latin typeface="Sitka Text" panose="02000505000000020004" pitchFamily="2" charset="0"/>
              </a:rPr>
              <a:t>Aspects of writing and book construction: dotting (pigments), insular ruling and pricking (instruments, design), </a:t>
            </a:r>
            <a:r>
              <a:rPr lang="en-IE" dirty="0" err="1">
                <a:latin typeface="Sitka Text" panose="02000505000000020004" pitchFamily="2" charset="0"/>
              </a:rPr>
              <a:t>quinions</a:t>
            </a:r>
            <a:r>
              <a:rPr lang="en-IE" dirty="0">
                <a:latin typeface="Sitka Text" panose="02000505000000020004" pitchFamily="2" charset="0"/>
              </a:rPr>
              <a:t>,</a:t>
            </a:r>
          </a:p>
          <a:p>
            <a:pPr marL="285750" indent="-285750">
              <a:lnSpc>
                <a:spcPct val="100000"/>
              </a:lnSpc>
              <a:spcBef>
                <a:spcPts val="0"/>
              </a:spcBef>
              <a:buFont typeface="Courier New" panose="02070309020205020404" pitchFamily="49" charset="0"/>
              <a:buChar char="o"/>
            </a:pPr>
            <a:endParaRPr lang="en-IE" dirty="0">
              <a:latin typeface="Sitka Text" panose="02000505000000020004" pitchFamily="2" charset="0"/>
            </a:endParaRPr>
          </a:p>
          <a:p>
            <a:pPr>
              <a:lnSpc>
                <a:spcPct val="100000"/>
              </a:lnSpc>
              <a:spcBef>
                <a:spcPts val="0"/>
              </a:spcBef>
            </a:pPr>
            <a:endParaRPr lang="de-DE" dirty="0">
              <a:latin typeface="Sitka Text" panose="02000505000000020004" pitchFamily="2" charset="0"/>
            </a:endParaRPr>
          </a:p>
        </p:txBody>
      </p:sp>
      <p:grpSp>
        <p:nvGrpSpPr>
          <p:cNvPr id="4" name="Gruppierung 3">
            <a:extLst>
              <a:ext uri="{FF2B5EF4-FFF2-40B4-BE49-F238E27FC236}">
                <a16:creationId xmlns:a16="http://schemas.microsoft.com/office/drawing/2014/main" id="{1F116333-C570-4047-A2EA-999607CA87B3}"/>
              </a:ext>
            </a:extLst>
          </p:cNvPr>
          <p:cNvGrpSpPr/>
          <p:nvPr/>
        </p:nvGrpSpPr>
        <p:grpSpPr>
          <a:xfrm>
            <a:off x="-414337" y="-711128"/>
            <a:ext cx="12606338" cy="2678596"/>
            <a:chOff x="-304404" y="-703967"/>
            <a:chExt cx="9448404" cy="3108768"/>
          </a:xfrm>
        </p:grpSpPr>
        <p:pic>
          <p:nvPicPr>
            <p:cNvPr id="5" name="Bild 7" descr="Fusszeile.png">
              <a:extLst>
                <a:ext uri="{FF2B5EF4-FFF2-40B4-BE49-F238E27FC236}">
                  <a16:creationId xmlns:a16="http://schemas.microsoft.com/office/drawing/2014/main" id="{C06F2C90-D818-400E-9D09-A2038668E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9144000" cy="1836174"/>
            </a:xfrm>
            <a:prstGeom prst="rect">
              <a:avLst/>
            </a:prstGeom>
          </p:spPr>
        </p:pic>
        <p:pic>
          <p:nvPicPr>
            <p:cNvPr id="6" name="Bild 8" descr="FAU_IKGF_Logo_engl_RZ_4c.eps">
              <a:extLst>
                <a:ext uri="{FF2B5EF4-FFF2-40B4-BE49-F238E27FC236}">
                  <a16:creationId xmlns:a16="http://schemas.microsoft.com/office/drawing/2014/main" id="{95A8DB46-61BC-4709-8B96-64328A17C3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404" y="-703967"/>
              <a:ext cx="5380180" cy="3108768"/>
            </a:xfrm>
            <a:prstGeom prst="rect">
              <a:avLst/>
            </a:prstGeom>
          </p:spPr>
        </p:pic>
        <p:pic>
          <p:nvPicPr>
            <p:cNvPr id="7" name="Bild 5">
              <a:extLst>
                <a:ext uri="{FF2B5EF4-FFF2-40B4-BE49-F238E27FC236}">
                  <a16:creationId xmlns:a16="http://schemas.microsoft.com/office/drawing/2014/main" id="{D2089CF9-AC4D-4CA1-9D85-9437309B1D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5460" y="17247"/>
              <a:ext cx="1268921" cy="1801678"/>
            </a:xfrm>
            <a:prstGeom prst="rect">
              <a:avLst/>
            </a:prstGeom>
          </p:spPr>
        </p:pic>
      </p:grpSp>
    </p:spTree>
    <p:extLst>
      <p:ext uri="{BB962C8B-B14F-4D97-AF65-F5344CB8AC3E}">
        <p14:creationId xmlns:p14="http://schemas.microsoft.com/office/powerpoint/2010/main" val="4090694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D0679A8-09DE-47A9-BAD7-76B26946B575}"/>
              </a:ext>
            </a:extLst>
          </p:cNvPr>
          <p:cNvSpPr>
            <a:spLocks noGrp="1"/>
          </p:cNvSpPr>
          <p:nvPr>
            <p:ph type="body" sz="half" idx="14"/>
          </p:nvPr>
        </p:nvSpPr>
        <p:spPr>
          <a:xfrm>
            <a:off x="962526" y="1779302"/>
            <a:ext cx="10269339" cy="433137"/>
          </a:xfrm>
        </p:spPr>
        <p:txBody>
          <a:bodyPr>
            <a:noAutofit/>
          </a:bodyPr>
          <a:lstStyle/>
          <a:p>
            <a:r>
              <a:rPr lang="de-DE" sz="2400" b="1" cap="none" dirty="0">
                <a:solidFill>
                  <a:schemeClr val="bg2">
                    <a:lumMod val="50000"/>
                  </a:schemeClr>
                </a:solidFill>
                <a:latin typeface="Sitka Heading" panose="02000505000000020004" pitchFamily="2" charset="0"/>
              </a:rPr>
              <a:t>What</a:t>
            </a:r>
            <a:r>
              <a:rPr lang="de-DE" sz="2400" cap="none" dirty="0">
                <a:solidFill>
                  <a:schemeClr val="bg2">
                    <a:lumMod val="50000"/>
                  </a:schemeClr>
                </a:solidFill>
                <a:latin typeface="Sitka Heading" panose="02000505000000020004" pitchFamily="2" charset="0"/>
              </a:rPr>
              <a:t> </a:t>
            </a:r>
            <a:r>
              <a:rPr lang="de-DE" sz="2400" cap="none" dirty="0">
                <a:solidFill>
                  <a:schemeClr val="tx1"/>
                </a:solidFill>
                <a:latin typeface="Sitka Heading" panose="02000505000000020004" pitchFamily="2" charset="0"/>
              </a:rPr>
              <a:t>can ink analysis offer</a:t>
            </a:r>
            <a:r>
              <a:rPr lang="en-IE" sz="2400" cap="none" dirty="0">
                <a:solidFill>
                  <a:schemeClr val="tx1"/>
                </a:solidFill>
                <a:latin typeface="Sitka Heading" panose="02000505000000020004" pitchFamily="2" charset="0"/>
              </a:rPr>
              <a:t>?</a:t>
            </a:r>
            <a:endParaRPr lang="de-DE" sz="2400" cap="none" dirty="0">
              <a:solidFill>
                <a:schemeClr val="tx1"/>
              </a:solidFill>
              <a:latin typeface="Sitka Heading" panose="02000505000000020004" pitchFamily="2" charset="0"/>
            </a:endParaRPr>
          </a:p>
        </p:txBody>
      </p:sp>
      <p:sp>
        <p:nvSpPr>
          <p:cNvPr id="9" name="Text Placeholder 8">
            <a:extLst>
              <a:ext uri="{FF2B5EF4-FFF2-40B4-BE49-F238E27FC236}">
                <a16:creationId xmlns:a16="http://schemas.microsoft.com/office/drawing/2014/main" id="{9CCB6303-07F4-45FA-AA8D-D3751143215A}"/>
              </a:ext>
            </a:extLst>
          </p:cNvPr>
          <p:cNvSpPr>
            <a:spLocks noGrp="1"/>
          </p:cNvSpPr>
          <p:nvPr>
            <p:ph type="body" sz="half" idx="2"/>
          </p:nvPr>
        </p:nvSpPr>
        <p:spPr>
          <a:xfrm>
            <a:off x="1106905" y="2574023"/>
            <a:ext cx="10124960" cy="3420377"/>
          </a:xfrm>
        </p:spPr>
        <p:txBody>
          <a:bodyPr anchor="t">
            <a:normAutofit/>
          </a:bodyPr>
          <a:lstStyle/>
          <a:p>
            <a:pPr>
              <a:lnSpc>
                <a:spcPct val="100000"/>
              </a:lnSpc>
              <a:spcBef>
                <a:spcPts val="0"/>
              </a:spcBef>
            </a:pPr>
            <a:r>
              <a:rPr lang="en-IE" dirty="0">
                <a:latin typeface="Sitka Text" panose="02000505000000020004" pitchFamily="2" charset="0"/>
              </a:rPr>
              <a:t>“</a:t>
            </a:r>
            <a:r>
              <a:rPr lang="de-DE" dirty="0">
                <a:latin typeface="Sitka Text" panose="02000505000000020004" pitchFamily="2" charset="0"/>
              </a:rPr>
              <a:t>The importance of the study of ink for dating of manuscripts and for their attribution to a certain country is very great“  (Diringer)</a:t>
            </a:r>
          </a:p>
          <a:p>
            <a:pPr>
              <a:lnSpc>
                <a:spcPct val="100000"/>
              </a:lnSpc>
              <a:spcBef>
                <a:spcPts val="0"/>
              </a:spcBef>
            </a:pPr>
            <a:endParaRPr lang="de-DE" dirty="0">
              <a:latin typeface="Sitka Text" panose="02000505000000020004" pitchFamily="2" charset="0"/>
            </a:endParaRPr>
          </a:p>
          <a:p>
            <a:pPr>
              <a:lnSpc>
                <a:spcPct val="100000"/>
              </a:lnSpc>
              <a:spcBef>
                <a:spcPts val="0"/>
              </a:spcBef>
            </a:pPr>
            <a:r>
              <a:rPr lang="en-IE" dirty="0">
                <a:latin typeface="Sitka Text" panose="02000505000000020004" pitchFamily="2" charset="0"/>
              </a:rPr>
              <a:t>“If librarians could be induced to grant permission, one would like to submit the ink of our manuscripts to chemical analysis; … it could establish whether the blue ink found in the ninth-century additions to the Codex </a:t>
            </a:r>
            <a:r>
              <a:rPr lang="en-IE" dirty="0" err="1">
                <a:latin typeface="Sitka Text" panose="02000505000000020004" pitchFamily="2" charset="0"/>
              </a:rPr>
              <a:t>Bezae</a:t>
            </a:r>
            <a:r>
              <a:rPr lang="en-IE" dirty="0">
                <a:latin typeface="Sitka Text" panose="02000505000000020004" pitchFamily="2" charset="0"/>
              </a:rPr>
              <a:t> … is identical with the blue ink in the manuscripts of the Excerpts of Augustine made by </a:t>
            </a:r>
            <a:r>
              <a:rPr lang="en-IE" dirty="0" err="1">
                <a:latin typeface="Sitka Text" panose="02000505000000020004" pitchFamily="2" charset="0"/>
              </a:rPr>
              <a:t>Florus</a:t>
            </a:r>
            <a:r>
              <a:rPr lang="en-IE" dirty="0">
                <a:latin typeface="Sitka Text" panose="02000505000000020004" pitchFamily="2" charset="0"/>
              </a:rPr>
              <a:t>…; It might also tell us whether Northumbrian ink differed from Kentish, Irish from English and Insular from Continental” (Lowe)</a:t>
            </a:r>
          </a:p>
        </p:txBody>
      </p:sp>
      <p:grpSp>
        <p:nvGrpSpPr>
          <p:cNvPr id="4" name="Gruppierung 3">
            <a:extLst>
              <a:ext uri="{FF2B5EF4-FFF2-40B4-BE49-F238E27FC236}">
                <a16:creationId xmlns:a16="http://schemas.microsoft.com/office/drawing/2014/main" id="{1F116333-C570-4047-A2EA-999607CA87B3}"/>
              </a:ext>
            </a:extLst>
          </p:cNvPr>
          <p:cNvGrpSpPr/>
          <p:nvPr/>
        </p:nvGrpSpPr>
        <p:grpSpPr>
          <a:xfrm>
            <a:off x="-414337" y="-711128"/>
            <a:ext cx="12606338" cy="2678596"/>
            <a:chOff x="-304404" y="-703967"/>
            <a:chExt cx="9448404" cy="3108768"/>
          </a:xfrm>
        </p:grpSpPr>
        <p:pic>
          <p:nvPicPr>
            <p:cNvPr id="5" name="Bild 7" descr="Fusszeile.png">
              <a:extLst>
                <a:ext uri="{FF2B5EF4-FFF2-40B4-BE49-F238E27FC236}">
                  <a16:creationId xmlns:a16="http://schemas.microsoft.com/office/drawing/2014/main" id="{C06F2C90-D818-400E-9D09-A2038668E3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0"/>
              <a:ext cx="9144000" cy="1836174"/>
            </a:xfrm>
            <a:prstGeom prst="rect">
              <a:avLst/>
            </a:prstGeom>
          </p:spPr>
        </p:pic>
        <p:pic>
          <p:nvPicPr>
            <p:cNvPr id="6" name="Bild 8" descr="FAU_IKGF_Logo_engl_RZ_4c.eps">
              <a:extLst>
                <a:ext uri="{FF2B5EF4-FFF2-40B4-BE49-F238E27FC236}">
                  <a16:creationId xmlns:a16="http://schemas.microsoft.com/office/drawing/2014/main" id="{95A8DB46-61BC-4709-8B96-64328A17C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404" y="-703967"/>
              <a:ext cx="5380180" cy="3108768"/>
            </a:xfrm>
            <a:prstGeom prst="rect">
              <a:avLst/>
            </a:prstGeom>
          </p:spPr>
        </p:pic>
        <p:pic>
          <p:nvPicPr>
            <p:cNvPr id="7" name="Bild 5">
              <a:extLst>
                <a:ext uri="{FF2B5EF4-FFF2-40B4-BE49-F238E27FC236}">
                  <a16:creationId xmlns:a16="http://schemas.microsoft.com/office/drawing/2014/main" id="{D2089CF9-AC4D-4CA1-9D85-9437309B1D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5460" y="17247"/>
              <a:ext cx="1268921" cy="1801678"/>
            </a:xfrm>
            <a:prstGeom prst="rect">
              <a:avLst/>
            </a:prstGeom>
          </p:spPr>
        </p:pic>
      </p:grpSp>
    </p:spTree>
    <p:extLst>
      <p:ext uri="{BB962C8B-B14F-4D97-AF65-F5344CB8AC3E}">
        <p14:creationId xmlns:p14="http://schemas.microsoft.com/office/powerpoint/2010/main" val="2777696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D0679A8-09DE-47A9-BAD7-76B26946B575}"/>
              </a:ext>
            </a:extLst>
          </p:cNvPr>
          <p:cNvSpPr>
            <a:spLocks noGrp="1"/>
          </p:cNvSpPr>
          <p:nvPr>
            <p:ph type="body" sz="half" idx="14"/>
          </p:nvPr>
        </p:nvSpPr>
        <p:spPr>
          <a:xfrm>
            <a:off x="962526" y="1779302"/>
            <a:ext cx="10269339" cy="433137"/>
          </a:xfrm>
        </p:spPr>
        <p:txBody>
          <a:bodyPr>
            <a:noAutofit/>
          </a:bodyPr>
          <a:lstStyle/>
          <a:p>
            <a:r>
              <a:rPr lang="de-DE" sz="2400" b="1" cap="none" dirty="0">
                <a:solidFill>
                  <a:schemeClr val="bg2">
                    <a:lumMod val="50000"/>
                  </a:schemeClr>
                </a:solidFill>
                <a:latin typeface="Sitka Heading" panose="02000505000000020004" pitchFamily="2" charset="0"/>
              </a:rPr>
              <a:t>What</a:t>
            </a:r>
            <a:r>
              <a:rPr lang="de-DE" sz="2400" cap="none" dirty="0">
                <a:solidFill>
                  <a:schemeClr val="bg2">
                    <a:lumMod val="50000"/>
                  </a:schemeClr>
                </a:solidFill>
                <a:latin typeface="Sitka Heading" panose="02000505000000020004" pitchFamily="2" charset="0"/>
              </a:rPr>
              <a:t> </a:t>
            </a:r>
            <a:r>
              <a:rPr lang="de-DE" sz="2400" cap="none" dirty="0">
                <a:solidFill>
                  <a:schemeClr val="tx1"/>
                </a:solidFill>
                <a:latin typeface="Sitka Heading" panose="02000505000000020004" pitchFamily="2" charset="0"/>
              </a:rPr>
              <a:t>can ink analysis offer</a:t>
            </a:r>
            <a:r>
              <a:rPr lang="en-IE" sz="2400" cap="none" dirty="0">
                <a:solidFill>
                  <a:schemeClr val="tx1"/>
                </a:solidFill>
                <a:latin typeface="Sitka Heading" panose="02000505000000020004" pitchFamily="2" charset="0"/>
              </a:rPr>
              <a:t>?</a:t>
            </a:r>
            <a:endParaRPr lang="de-DE" sz="2400" cap="none" dirty="0">
              <a:solidFill>
                <a:schemeClr val="tx1"/>
              </a:solidFill>
              <a:latin typeface="Sitka Heading" panose="02000505000000020004" pitchFamily="2" charset="0"/>
            </a:endParaRPr>
          </a:p>
        </p:txBody>
      </p:sp>
      <p:sp>
        <p:nvSpPr>
          <p:cNvPr id="9" name="Text Placeholder 8">
            <a:extLst>
              <a:ext uri="{FF2B5EF4-FFF2-40B4-BE49-F238E27FC236}">
                <a16:creationId xmlns:a16="http://schemas.microsoft.com/office/drawing/2014/main" id="{9CCB6303-07F4-45FA-AA8D-D3751143215A}"/>
              </a:ext>
            </a:extLst>
          </p:cNvPr>
          <p:cNvSpPr>
            <a:spLocks noGrp="1"/>
          </p:cNvSpPr>
          <p:nvPr>
            <p:ph type="body" sz="half" idx="2"/>
          </p:nvPr>
        </p:nvSpPr>
        <p:spPr>
          <a:xfrm>
            <a:off x="1106905" y="2240842"/>
            <a:ext cx="10124960" cy="4336421"/>
          </a:xfrm>
        </p:spPr>
        <p:txBody>
          <a:bodyPr anchor="t">
            <a:normAutofit/>
          </a:bodyPr>
          <a:lstStyle/>
          <a:p>
            <a:pPr>
              <a:lnSpc>
                <a:spcPct val="100000"/>
              </a:lnSpc>
              <a:spcBef>
                <a:spcPts val="0"/>
              </a:spcBef>
            </a:pPr>
            <a:r>
              <a:rPr lang="en-GB" dirty="0">
                <a:latin typeface="Sitka Text" panose="02000505000000020004" pitchFamily="2" charset="0"/>
              </a:rPr>
              <a:t>Ink and vellum are key to the production process of the manuscript: direct link to a specific locale in terms of the resources used during production. </a:t>
            </a:r>
          </a:p>
          <a:p>
            <a:pPr>
              <a:lnSpc>
                <a:spcPct val="100000"/>
              </a:lnSpc>
              <a:spcBef>
                <a:spcPts val="0"/>
              </a:spcBef>
              <a:spcAft>
                <a:spcPts val="0"/>
              </a:spcAft>
            </a:pPr>
            <a:endParaRPr lang="en-GB" sz="1200" dirty="0">
              <a:latin typeface="Sitka Text" panose="02000505000000020004" pitchFamily="2" charset="0"/>
            </a:endParaRPr>
          </a:p>
          <a:p>
            <a:pPr marL="285750" indent="-285750">
              <a:lnSpc>
                <a:spcPct val="100000"/>
              </a:lnSpc>
              <a:spcBef>
                <a:spcPts val="0"/>
              </a:spcBef>
              <a:buFont typeface="Courier New" panose="02070309020205020404" pitchFamily="49" charset="0"/>
              <a:buChar char="o"/>
            </a:pPr>
            <a:r>
              <a:rPr lang="en-GB" dirty="0">
                <a:latin typeface="Sitka Text" panose="02000505000000020004" pitchFamily="2" charset="0"/>
                <a:ea typeface="Source Sans Pro" panose="020B0503030403020204" pitchFamily="34" charset="0"/>
              </a:rPr>
              <a:t>Why are early insular ‘extra black’? What was the likely recipe? </a:t>
            </a:r>
          </a:p>
          <a:p>
            <a:pPr marL="552450" indent="-285750">
              <a:lnSpc>
                <a:spcPct val="100000"/>
              </a:lnSpc>
              <a:spcBef>
                <a:spcPts val="0"/>
              </a:spcBef>
              <a:buFont typeface="Arial" panose="020B0604020202020204" pitchFamily="34" charset="0"/>
              <a:buChar char="•"/>
            </a:pPr>
            <a:r>
              <a:rPr lang="en-GB" dirty="0">
                <a:latin typeface="Sitka Text" panose="02000505000000020004" pitchFamily="2" charset="0"/>
                <a:ea typeface="Source Sans Pro" panose="020B0503030403020204" pitchFamily="34" charset="0"/>
              </a:rPr>
              <a:t>Are there measurable, statistically relevant differences between the samples and if so, how can they be explained? </a:t>
            </a:r>
          </a:p>
          <a:p>
            <a:pPr marL="552450" indent="-285750">
              <a:lnSpc>
                <a:spcPct val="100000"/>
              </a:lnSpc>
              <a:spcBef>
                <a:spcPts val="0"/>
              </a:spcBef>
              <a:buFont typeface="Arial" panose="020B0604020202020204" pitchFamily="34" charset="0"/>
              <a:buChar char="•"/>
            </a:pPr>
            <a:r>
              <a:rPr lang="en-GB" dirty="0">
                <a:latin typeface="Sitka Text" panose="02000505000000020004" pitchFamily="2" charset="0"/>
                <a:ea typeface="Source Sans Pro" panose="020B0503030403020204" pitchFamily="34" charset="0"/>
              </a:rPr>
              <a:t>How much variation is there typically within a single source?</a:t>
            </a:r>
            <a:endParaRPr lang="de-DE" b="1" dirty="0">
              <a:latin typeface="Sitka Text" panose="02000505000000020004" pitchFamily="2" charset="0"/>
              <a:ea typeface="Source Sans Pro" panose="020B0503030403020204" pitchFamily="34" charset="0"/>
            </a:endParaRPr>
          </a:p>
          <a:p>
            <a:pPr marL="285750" indent="-285750">
              <a:lnSpc>
                <a:spcPct val="100000"/>
              </a:lnSpc>
              <a:spcBef>
                <a:spcPts val="0"/>
              </a:spcBef>
              <a:buFont typeface="Courier New" panose="02070309020205020404" pitchFamily="49" charset="0"/>
              <a:buChar char="o"/>
            </a:pPr>
            <a:endParaRPr lang="de-DE" sz="1200" dirty="0">
              <a:latin typeface="Perpetua" panose="02020502060401020303" pitchFamily="18" charset="0"/>
            </a:endParaRPr>
          </a:p>
          <a:p>
            <a:pPr marL="285750" indent="-285750">
              <a:lnSpc>
                <a:spcPct val="100000"/>
              </a:lnSpc>
              <a:spcBef>
                <a:spcPts val="0"/>
              </a:spcBef>
              <a:buFont typeface="Courier New" panose="02070309020205020404" pitchFamily="49" charset="0"/>
              <a:buChar char="o"/>
            </a:pPr>
            <a:r>
              <a:rPr lang="en-GB" dirty="0">
                <a:latin typeface="Sitka Text" panose="02000505000000020004" pitchFamily="2" charset="0"/>
              </a:rPr>
              <a:t>Distribution of inks and timeframe:</a:t>
            </a:r>
          </a:p>
          <a:p>
            <a:pPr marL="552450" indent="-285750">
              <a:lnSpc>
                <a:spcPct val="100000"/>
              </a:lnSpc>
              <a:spcBef>
                <a:spcPts val="0"/>
              </a:spcBef>
              <a:buFont typeface="Arial" panose="020B0604020202020204" pitchFamily="34" charset="0"/>
              <a:buChar char="•"/>
            </a:pPr>
            <a:r>
              <a:rPr lang="en-GB" dirty="0">
                <a:latin typeface="Sitka Text" panose="02000505000000020004" pitchFamily="2" charset="0"/>
              </a:rPr>
              <a:t>Where and when? Is ‘insular black’ used on the continent (i.e. does the production process travel with the scribe)? </a:t>
            </a:r>
          </a:p>
          <a:p>
            <a:pPr marL="552450" indent="-285750">
              <a:lnSpc>
                <a:spcPct val="100000"/>
              </a:lnSpc>
              <a:spcBef>
                <a:spcPts val="0"/>
              </a:spcBef>
              <a:buFont typeface="Arial" panose="020B0604020202020204" pitchFamily="34" charset="0"/>
              <a:buChar char="•"/>
            </a:pPr>
            <a:r>
              <a:rPr lang="en-GB" dirty="0">
                <a:latin typeface="Sitka Text" panose="02000505000000020004" pitchFamily="2" charset="0"/>
              </a:rPr>
              <a:t>How does the distribution of the inks in the manuscript correspond to the codicological and palaeographical evidence concerning the composition of the codex? </a:t>
            </a:r>
          </a:p>
          <a:p>
            <a:pPr marL="552450" indent="-285750">
              <a:lnSpc>
                <a:spcPct val="100000"/>
              </a:lnSpc>
              <a:spcBef>
                <a:spcPts val="0"/>
              </a:spcBef>
              <a:buFont typeface="Arial" panose="020B0604020202020204" pitchFamily="34" charset="0"/>
              <a:buChar char="•"/>
            </a:pPr>
            <a:endParaRPr lang="en-GB" dirty="0">
              <a:latin typeface="Sitka Text" panose="02000505000000020004" pitchFamily="2" charset="0"/>
            </a:endParaRPr>
          </a:p>
          <a:p>
            <a:pPr marL="266700" indent="-266700">
              <a:lnSpc>
                <a:spcPct val="100000"/>
              </a:lnSpc>
              <a:spcBef>
                <a:spcPts val="0"/>
              </a:spcBef>
              <a:buFont typeface="Courier New" panose="02070309020205020404" pitchFamily="49" charset="0"/>
              <a:buChar char="o"/>
            </a:pPr>
            <a:r>
              <a:rPr lang="en-GB" dirty="0">
                <a:latin typeface="Sitka Text" panose="02000505000000020004" pitchFamily="2" charset="0"/>
              </a:rPr>
              <a:t>To be studied in conjunction with the vellum: flaking reputedly rare? (Lowe)</a:t>
            </a:r>
          </a:p>
        </p:txBody>
      </p:sp>
      <p:grpSp>
        <p:nvGrpSpPr>
          <p:cNvPr id="4" name="Gruppierung 3">
            <a:extLst>
              <a:ext uri="{FF2B5EF4-FFF2-40B4-BE49-F238E27FC236}">
                <a16:creationId xmlns:a16="http://schemas.microsoft.com/office/drawing/2014/main" id="{1F116333-C570-4047-A2EA-999607CA87B3}"/>
              </a:ext>
            </a:extLst>
          </p:cNvPr>
          <p:cNvGrpSpPr/>
          <p:nvPr/>
        </p:nvGrpSpPr>
        <p:grpSpPr>
          <a:xfrm>
            <a:off x="-414337" y="-711128"/>
            <a:ext cx="12606338" cy="2678596"/>
            <a:chOff x="-304404" y="-703967"/>
            <a:chExt cx="9448404" cy="3108768"/>
          </a:xfrm>
        </p:grpSpPr>
        <p:pic>
          <p:nvPicPr>
            <p:cNvPr id="5" name="Bild 7" descr="Fusszeile.png">
              <a:extLst>
                <a:ext uri="{FF2B5EF4-FFF2-40B4-BE49-F238E27FC236}">
                  <a16:creationId xmlns:a16="http://schemas.microsoft.com/office/drawing/2014/main" id="{C06F2C90-D818-400E-9D09-A2038668E3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0"/>
              <a:ext cx="9144000" cy="1836174"/>
            </a:xfrm>
            <a:prstGeom prst="rect">
              <a:avLst/>
            </a:prstGeom>
          </p:spPr>
        </p:pic>
        <p:pic>
          <p:nvPicPr>
            <p:cNvPr id="6" name="Bild 8" descr="FAU_IKGF_Logo_engl_RZ_4c.eps">
              <a:extLst>
                <a:ext uri="{FF2B5EF4-FFF2-40B4-BE49-F238E27FC236}">
                  <a16:creationId xmlns:a16="http://schemas.microsoft.com/office/drawing/2014/main" id="{95A8DB46-61BC-4709-8B96-64328A17C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404" y="-703967"/>
              <a:ext cx="5380180" cy="3108768"/>
            </a:xfrm>
            <a:prstGeom prst="rect">
              <a:avLst/>
            </a:prstGeom>
          </p:spPr>
        </p:pic>
        <p:pic>
          <p:nvPicPr>
            <p:cNvPr id="7" name="Bild 5">
              <a:extLst>
                <a:ext uri="{FF2B5EF4-FFF2-40B4-BE49-F238E27FC236}">
                  <a16:creationId xmlns:a16="http://schemas.microsoft.com/office/drawing/2014/main" id="{D2089CF9-AC4D-4CA1-9D85-9437309B1D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5460" y="17247"/>
              <a:ext cx="1268921" cy="1801678"/>
            </a:xfrm>
            <a:prstGeom prst="rect">
              <a:avLst/>
            </a:prstGeom>
          </p:spPr>
        </p:pic>
      </p:grpSp>
    </p:spTree>
    <p:extLst>
      <p:ext uri="{BB962C8B-B14F-4D97-AF65-F5344CB8AC3E}">
        <p14:creationId xmlns:p14="http://schemas.microsoft.com/office/powerpoint/2010/main" val="1855971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D0679A8-09DE-47A9-BAD7-76B26946B575}"/>
              </a:ext>
            </a:extLst>
          </p:cNvPr>
          <p:cNvSpPr>
            <a:spLocks noGrp="1"/>
          </p:cNvSpPr>
          <p:nvPr>
            <p:ph type="body" sz="half" idx="14"/>
          </p:nvPr>
        </p:nvSpPr>
        <p:spPr>
          <a:xfrm>
            <a:off x="962526" y="1779302"/>
            <a:ext cx="10269339" cy="433137"/>
          </a:xfrm>
        </p:spPr>
        <p:txBody>
          <a:bodyPr>
            <a:noAutofit/>
          </a:bodyPr>
          <a:lstStyle/>
          <a:p>
            <a:r>
              <a:rPr lang="de-DE" sz="2400" b="1" cap="none" dirty="0">
                <a:solidFill>
                  <a:schemeClr val="bg2">
                    <a:lumMod val="50000"/>
                  </a:schemeClr>
                </a:solidFill>
                <a:latin typeface="Sitka Heading" panose="02000505000000020004" pitchFamily="2" charset="0"/>
              </a:rPr>
              <a:t>What</a:t>
            </a:r>
            <a:r>
              <a:rPr lang="de-DE" sz="2400" cap="none" dirty="0">
                <a:solidFill>
                  <a:schemeClr val="bg2">
                    <a:lumMod val="50000"/>
                  </a:schemeClr>
                </a:solidFill>
                <a:latin typeface="Sitka Heading" panose="02000505000000020004" pitchFamily="2" charset="0"/>
              </a:rPr>
              <a:t> </a:t>
            </a:r>
            <a:r>
              <a:rPr lang="de-DE" sz="2400" cap="none" dirty="0">
                <a:solidFill>
                  <a:schemeClr val="tx1"/>
                </a:solidFill>
                <a:latin typeface="Sitka Heading" panose="02000505000000020004" pitchFamily="2" charset="0"/>
              </a:rPr>
              <a:t>can ink analysis offer</a:t>
            </a:r>
            <a:r>
              <a:rPr lang="en-IE" sz="2400" cap="none" dirty="0">
                <a:solidFill>
                  <a:schemeClr val="tx1"/>
                </a:solidFill>
                <a:latin typeface="Sitka Heading" panose="02000505000000020004" pitchFamily="2" charset="0"/>
              </a:rPr>
              <a:t>?</a:t>
            </a:r>
            <a:endParaRPr lang="de-DE" sz="2400" cap="none" dirty="0">
              <a:solidFill>
                <a:schemeClr val="tx1"/>
              </a:solidFill>
              <a:latin typeface="Sitka Heading" panose="02000505000000020004" pitchFamily="2" charset="0"/>
            </a:endParaRPr>
          </a:p>
        </p:txBody>
      </p:sp>
      <p:sp>
        <p:nvSpPr>
          <p:cNvPr id="9" name="Text Placeholder 8">
            <a:extLst>
              <a:ext uri="{FF2B5EF4-FFF2-40B4-BE49-F238E27FC236}">
                <a16:creationId xmlns:a16="http://schemas.microsoft.com/office/drawing/2014/main" id="{9CCB6303-07F4-45FA-AA8D-D3751143215A}"/>
              </a:ext>
            </a:extLst>
          </p:cNvPr>
          <p:cNvSpPr>
            <a:spLocks noGrp="1"/>
          </p:cNvSpPr>
          <p:nvPr>
            <p:ph type="body" sz="half" idx="2"/>
          </p:nvPr>
        </p:nvSpPr>
        <p:spPr>
          <a:xfrm>
            <a:off x="1106905" y="2240842"/>
            <a:ext cx="10124960" cy="4336421"/>
          </a:xfrm>
        </p:spPr>
        <p:txBody>
          <a:bodyPr anchor="t">
            <a:normAutofit/>
          </a:bodyPr>
          <a:lstStyle/>
          <a:p>
            <a:pPr marL="285750" indent="-285750">
              <a:lnSpc>
                <a:spcPct val="100000"/>
              </a:lnSpc>
              <a:spcBef>
                <a:spcPts val="0"/>
              </a:spcBef>
              <a:buFont typeface="Courier New" panose="02070309020205020404" pitchFamily="49" charset="0"/>
              <a:buChar char="o"/>
            </a:pPr>
            <a:r>
              <a:rPr lang="en-US" dirty="0">
                <a:latin typeface="Sitka Text" panose="02000505000000020004" pitchFamily="2" charset="0"/>
              </a:rPr>
              <a:t>Physical composition and production of the object (chemical composition)</a:t>
            </a:r>
          </a:p>
          <a:p>
            <a:pPr marL="285750" indent="-285750">
              <a:lnSpc>
                <a:spcPct val="100000"/>
              </a:lnSpc>
              <a:spcBef>
                <a:spcPts val="0"/>
              </a:spcBef>
              <a:buFont typeface="Courier New" panose="02070309020205020404" pitchFamily="49" charset="0"/>
              <a:buChar char="o"/>
            </a:pPr>
            <a:endParaRPr lang="en-US" dirty="0">
              <a:latin typeface="Sitka Text" panose="02000505000000020004" pitchFamily="2" charset="0"/>
            </a:endParaRPr>
          </a:p>
          <a:p>
            <a:pPr marL="285750" indent="-285750">
              <a:lnSpc>
                <a:spcPct val="100000"/>
              </a:lnSpc>
              <a:spcBef>
                <a:spcPts val="0"/>
              </a:spcBef>
              <a:buFont typeface="Courier New" panose="02070309020205020404" pitchFamily="49" charset="0"/>
              <a:buChar char="o"/>
            </a:pPr>
            <a:r>
              <a:rPr lang="en-US" dirty="0">
                <a:latin typeface="Sitka Text" panose="02000505000000020004" pitchFamily="2" charset="0"/>
              </a:rPr>
              <a:t>assists in reconstructing different layers, with verifying contributions by different scribes, and with restoring partly erased layers of ink (assists with MSI).</a:t>
            </a:r>
          </a:p>
          <a:p>
            <a:pPr marL="285750" indent="-285750">
              <a:lnSpc>
                <a:spcPct val="100000"/>
              </a:lnSpc>
              <a:spcBef>
                <a:spcPts val="0"/>
              </a:spcBef>
              <a:buFont typeface="Courier New" panose="02070309020205020404" pitchFamily="49" charset="0"/>
              <a:buChar char="o"/>
            </a:pPr>
            <a:endParaRPr lang="en-US" dirty="0">
              <a:latin typeface="Sitka Text" panose="02000505000000020004" pitchFamily="2" charset="0"/>
            </a:endParaRPr>
          </a:p>
          <a:p>
            <a:pPr marL="285750" indent="-285750">
              <a:lnSpc>
                <a:spcPct val="100000"/>
              </a:lnSpc>
              <a:spcBef>
                <a:spcPts val="0"/>
              </a:spcBef>
              <a:buFont typeface="Courier New" panose="02070309020205020404" pitchFamily="49" charset="0"/>
              <a:buChar char="o"/>
            </a:pPr>
            <a:r>
              <a:rPr lang="en-US" dirty="0">
                <a:latin typeface="Sitka Text" panose="02000505000000020004" pitchFamily="2" charset="0"/>
              </a:rPr>
              <a:t>Ink ‘fingerprinting’: comparing inks to one another and combine this technique with traditional codicological and palaeographical analysis to assist in the analysis of the compilation of manuscripts. </a:t>
            </a:r>
          </a:p>
          <a:p>
            <a:pPr marL="457200" indent="-200025">
              <a:lnSpc>
                <a:spcPct val="100000"/>
              </a:lnSpc>
              <a:spcBef>
                <a:spcPts val="0"/>
              </a:spcBef>
              <a:buFont typeface="Courier New" panose="02070309020205020404" pitchFamily="49" charset="0"/>
              <a:buChar char="o"/>
            </a:pPr>
            <a:r>
              <a:rPr lang="en-US" dirty="0">
                <a:latin typeface="Sitka Text" panose="02000505000000020004" pitchFamily="2" charset="0"/>
              </a:rPr>
              <a:t>cannot provide a </a:t>
            </a:r>
            <a:r>
              <a:rPr lang="en-US" i="1" dirty="0">
                <a:latin typeface="Sitka Text" panose="02000505000000020004" pitchFamily="2" charset="0"/>
              </a:rPr>
              <a:t>date; </a:t>
            </a:r>
            <a:r>
              <a:rPr lang="en-US" dirty="0">
                <a:latin typeface="Sitka Text" panose="02000505000000020004" pitchFamily="2" charset="0"/>
              </a:rPr>
              <a:t>sequential and non-sequential use of ink </a:t>
            </a:r>
          </a:p>
          <a:p>
            <a:pPr marL="285750" indent="-285750">
              <a:lnSpc>
                <a:spcPct val="100000"/>
              </a:lnSpc>
              <a:spcBef>
                <a:spcPts val="0"/>
              </a:spcBef>
              <a:buFont typeface="Courier New" panose="02070309020205020404" pitchFamily="49" charset="0"/>
              <a:buChar char="o"/>
            </a:pPr>
            <a:endParaRPr lang="en-US" dirty="0">
              <a:latin typeface="Sitka Text" panose="02000505000000020004" pitchFamily="2" charset="0"/>
            </a:endParaRPr>
          </a:p>
          <a:p>
            <a:pPr marL="285750" indent="-285750">
              <a:lnSpc>
                <a:spcPct val="100000"/>
              </a:lnSpc>
              <a:spcBef>
                <a:spcPts val="0"/>
              </a:spcBef>
              <a:buFont typeface="Courier New" panose="02070309020205020404" pitchFamily="49" charset="0"/>
              <a:buChar char="o"/>
            </a:pPr>
            <a:r>
              <a:rPr lang="en-US" dirty="0">
                <a:latin typeface="Sitka Text" panose="02000505000000020004" pitchFamily="2" charset="0"/>
              </a:rPr>
              <a:t>Comparative analysis of the chemical fingerprint of inks </a:t>
            </a:r>
            <a:r>
              <a:rPr lang="en-US" i="1" dirty="0">
                <a:latin typeface="Sitka Text" panose="02000505000000020004" pitchFamily="2" charset="0"/>
              </a:rPr>
              <a:t>has the potential </a:t>
            </a:r>
            <a:r>
              <a:rPr lang="en-US" dirty="0">
                <a:latin typeface="Sitka Text" panose="02000505000000020004" pitchFamily="2" charset="0"/>
              </a:rPr>
              <a:t>to differentiate inks from different localities.</a:t>
            </a:r>
          </a:p>
          <a:p>
            <a:pPr marL="285750" indent="-285750">
              <a:lnSpc>
                <a:spcPct val="100000"/>
              </a:lnSpc>
              <a:spcBef>
                <a:spcPts val="0"/>
              </a:spcBef>
              <a:buFont typeface="Courier New" panose="02070309020205020404" pitchFamily="49" charset="0"/>
              <a:buChar char="o"/>
            </a:pPr>
            <a:endParaRPr lang="de-DE" dirty="0">
              <a:latin typeface="Sitka Text" panose="02000505000000020004" pitchFamily="2" charset="0"/>
            </a:endParaRPr>
          </a:p>
        </p:txBody>
      </p:sp>
      <p:grpSp>
        <p:nvGrpSpPr>
          <p:cNvPr id="4" name="Gruppierung 3">
            <a:extLst>
              <a:ext uri="{FF2B5EF4-FFF2-40B4-BE49-F238E27FC236}">
                <a16:creationId xmlns:a16="http://schemas.microsoft.com/office/drawing/2014/main" id="{1F116333-C570-4047-A2EA-999607CA87B3}"/>
              </a:ext>
            </a:extLst>
          </p:cNvPr>
          <p:cNvGrpSpPr/>
          <p:nvPr/>
        </p:nvGrpSpPr>
        <p:grpSpPr>
          <a:xfrm>
            <a:off x="-414337" y="-711128"/>
            <a:ext cx="12606338" cy="2678596"/>
            <a:chOff x="-304404" y="-703967"/>
            <a:chExt cx="9448404" cy="3108768"/>
          </a:xfrm>
        </p:grpSpPr>
        <p:pic>
          <p:nvPicPr>
            <p:cNvPr id="5" name="Bild 7" descr="Fusszeile.png">
              <a:extLst>
                <a:ext uri="{FF2B5EF4-FFF2-40B4-BE49-F238E27FC236}">
                  <a16:creationId xmlns:a16="http://schemas.microsoft.com/office/drawing/2014/main" id="{C06F2C90-D818-400E-9D09-A2038668E3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0"/>
              <a:ext cx="9144000" cy="1836174"/>
            </a:xfrm>
            <a:prstGeom prst="rect">
              <a:avLst/>
            </a:prstGeom>
          </p:spPr>
        </p:pic>
        <p:pic>
          <p:nvPicPr>
            <p:cNvPr id="6" name="Bild 8" descr="FAU_IKGF_Logo_engl_RZ_4c.eps">
              <a:extLst>
                <a:ext uri="{FF2B5EF4-FFF2-40B4-BE49-F238E27FC236}">
                  <a16:creationId xmlns:a16="http://schemas.microsoft.com/office/drawing/2014/main" id="{95A8DB46-61BC-4709-8B96-64328A17C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404" y="-703967"/>
              <a:ext cx="5380180" cy="3108768"/>
            </a:xfrm>
            <a:prstGeom prst="rect">
              <a:avLst/>
            </a:prstGeom>
          </p:spPr>
        </p:pic>
        <p:pic>
          <p:nvPicPr>
            <p:cNvPr id="7" name="Bild 5">
              <a:extLst>
                <a:ext uri="{FF2B5EF4-FFF2-40B4-BE49-F238E27FC236}">
                  <a16:creationId xmlns:a16="http://schemas.microsoft.com/office/drawing/2014/main" id="{D2089CF9-AC4D-4CA1-9D85-9437309B1D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5460" y="17247"/>
              <a:ext cx="1268921" cy="1801678"/>
            </a:xfrm>
            <a:prstGeom prst="rect">
              <a:avLst/>
            </a:prstGeom>
          </p:spPr>
        </p:pic>
      </p:grpSp>
    </p:spTree>
    <p:extLst>
      <p:ext uri="{BB962C8B-B14F-4D97-AF65-F5344CB8AC3E}">
        <p14:creationId xmlns:p14="http://schemas.microsoft.com/office/powerpoint/2010/main" val="3657952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D0679A8-09DE-47A9-BAD7-76B26946B575}"/>
              </a:ext>
            </a:extLst>
          </p:cNvPr>
          <p:cNvSpPr>
            <a:spLocks noGrp="1"/>
          </p:cNvSpPr>
          <p:nvPr>
            <p:ph type="body" sz="half" idx="14"/>
          </p:nvPr>
        </p:nvSpPr>
        <p:spPr>
          <a:xfrm>
            <a:off x="962526" y="1779302"/>
            <a:ext cx="10269339" cy="433137"/>
          </a:xfrm>
        </p:spPr>
        <p:txBody>
          <a:bodyPr>
            <a:noAutofit/>
          </a:bodyPr>
          <a:lstStyle/>
          <a:p>
            <a:r>
              <a:rPr lang="de-DE" sz="2400" b="1" cap="none" dirty="0">
                <a:solidFill>
                  <a:schemeClr val="bg2">
                    <a:lumMod val="50000"/>
                  </a:schemeClr>
                </a:solidFill>
                <a:latin typeface="Sitka Heading" panose="02000505000000020004" pitchFamily="2" charset="0"/>
              </a:rPr>
              <a:t>Techniques</a:t>
            </a:r>
            <a:endParaRPr lang="de-DE" sz="2400" cap="none" dirty="0">
              <a:solidFill>
                <a:schemeClr val="tx1"/>
              </a:solidFill>
              <a:latin typeface="Sitka Heading" panose="02000505000000020004" pitchFamily="2" charset="0"/>
            </a:endParaRPr>
          </a:p>
        </p:txBody>
      </p:sp>
      <p:grpSp>
        <p:nvGrpSpPr>
          <p:cNvPr id="4" name="Gruppierung 3">
            <a:extLst>
              <a:ext uri="{FF2B5EF4-FFF2-40B4-BE49-F238E27FC236}">
                <a16:creationId xmlns:a16="http://schemas.microsoft.com/office/drawing/2014/main" id="{1F116333-C570-4047-A2EA-999607CA87B3}"/>
              </a:ext>
            </a:extLst>
          </p:cNvPr>
          <p:cNvGrpSpPr/>
          <p:nvPr/>
        </p:nvGrpSpPr>
        <p:grpSpPr>
          <a:xfrm>
            <a:off x="-414337" y="-711128"/>
            <a:ext cx="12606338" cy="2678596"/>
            <a:chOff x="-304404" y="-703967"/>
            <a:chExt cx="9448404" cy="3108768"/>
          </a:xfrm>
        </p:grpSpPr>
        <p:pic>
          <p:nvPicPr>
            <p:cNvPr id="5" name="Bild 7" descr="Fusszeile.png">
              <a:extLst>
                <a:ext uri="{FF2B5EF4-FFF2-40B4-BE49-F238E27FC236}">
                  <a16:creationId xmlns:a16="http://schemas.microsoft.com/office/drawing/2014/main" id="{C06F2C90-D818-400E-9D09-A2038668E3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0"/>
              <a:ext cx="9144000" cy="1836174"/>
            </a:xfrm>
            <a:prstGeom prst="rect">
              <a:avLst/>
            </a:prstGeom>
          </p:spPr>
        </p:pic>
        <p:pic>
          <p:nvPicPr>
            <p:cNvPr id="6" name="Bild 8" descr="FAU_IKGF_Logo_engl_RZ_4c.eps">
              <a:extLst>
                <a:ext uri="{FF2B5EF4-FFF2-40B4-BE49-F238E27FC236}">
                  <a16:creationId xmlns:a16="http://schemas.microsoft.com/office/drawing/2014/main" id="{95A8DB46-61BC-4709-8B96-64328A17C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404" y="-703967"/>
              <a:ext cx="5380180" cy="3108768"/>
            </a:xfrm>
            <a:prstGeom prst="rect">
              <a:avLst/>
            </a:prstGeom>
          </p:spPr>
        </p:pic>
        <p:pic>
          <p:nvPicPr>
            <p:cNvPr id="7" name="Bild 5">
              <a:extLst>
                <a:ext uri="{FF2B5EF4-FFF2-40B4-BE49-F238E27FC236}">
                  <a16:creationId xmlns:a16="http://schemas.microsoft.com/office/drawing/2014/main" id="{D2089CF9-AC4D-4CA1-9D85-9437309B1D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5460" y="17247"/>
              <a:ext cx="1268921" cy="1801678"/>
            </a:xfrm>
            <a:prstGeom prst="rect">
              <a:avLst/>
            </a:prstGeom>
          </p:spPr>
        </p:pic>
      </p:grpSp>
      <p:sp>
        <p:nvSpPr>
          <p:cNvPr id="11" name="Text Placeholder 8">
            <a:extLst>
              <a:ext uri="{FF2B5EF4-FFF2-40B4-BE49-F238E27FC236}">
                <a16:creationId xmlns:a16="http://schemas.microsoft.com/office/drawing/2014/main" id="{6BDACD0A-4B9A-4796-A1A3-EADBC80D42A6}"/>
              </a:ext>
            </a:extLst>
          </p:cNvPr>
          <p:cNvSpPr txBox="1">
            <a:spLocks/>
          </p:cNvSpPr>
          <p:nvPr/>
        </p:nvSpPr>
        <p:spPr>
          <a:xfrm>
            <a:off x="1074821" y="5657725"/>
            <a:ext cx="10157044" cy="660481"/>
          </a:xfrm>
          <a:prstGeom prst="rect">
            <a:avLst/>
          </a:prstGeom>
        </p:spPr>
        <p:txBody>
          <a:bodyPr vert="horz" lIns="0" tIns="45720" rIns="0" bIns="45720" rtlCol="0" anchor="t">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80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r>
              <a:rPr lang="de-DE" b="1" dirty="0">
                <a:solidFill>
                  <a:schemeClr val="tx1"/>
                </a:solidFill>
                <a:latin typeface="Sitka Text" panose="02000505000000020004" pitchFamily="2" charset="0"/>
              </a:rPr>
              <a:t>In collaboration with the Bundesanstalt für Materialforschung und –prüfung, Berlin</a:t>
            </a:r>
          </a:p>
        </p:txBody>
      </p:sp>
      <p:pic>
        <p:nvPicPr>
          <p:cNvPr id="8" name="Bild 10">
            <a:extLst>
              <a:ext uri="{FF2B5EF4-FFF2-40B4-BE49-F238E27FC236}">
                <a16:creationId xmlns:a16="http://schemas.microsoft.com/office/drawing/2014/main" id="{06CDBB38-BAAF-4B7F-AED0-A69AA584C17D}"/>
              </a:ext>
            </a:extLst>
          </p:cNvPr>
          <p:cNvPicPr>
            <a:picLocks noChangeAspect="1"/>
          </p:cNvPicPr>
          <p:nvPr/>
        </p:nvPicPr>
        <p:blipFill rotWithShape="1">
          <a:blip r:embed="rId6"/>
          <a:stretch/>
        </p:blipFill>
        <p:spPr bwMode="auto">
          <a:xfrm>
            <a:off x="1125481" y="2623658"/>
            <a:ext cx="3712720" cy="1985554"/>
          </a:xfrm>
          <a:prstGeom prst="rect">
            <a:avLst/>
          </a:prstGeom>
          <a:noFill/>
          <a:ln>
            <a:noFill/>
          </a:ln>
          <a:extLst>
            <a:ext uri="{53640926-AAD7-44D8-BBD7-CCE9431645EC}">
              <a14:shadowObscured xmlns:a14="http://schemas.microsoft.com/office/drawing/2010/main"/>
            </a:ext>
          </a:extLst>
        </p:spPr>
      </p:pic>
      <p:sp>
        <p:nvSpPr>
          <p:cNvPr id="2" name="Rectangle 1">
            <a:extLst>
              <a:ext uri="{FF2B5EF4-FFF2-40B4-BE49-F238E27FC236}">
                <a16:creationId xmlns:a16="http://schemas.microsoft.com/office/drawing/2014/main" id="{FFF25A4A-FB4D-49CD-B01C-21BC21412697}"/>
              </a:ext>
            </a:extLst>
          </p:cNvPr>
          <p:cNvSpPr/>
          <p:nvPr/>
        </p:nvSpPr>
        <p:spPr>
          <a:xfrm>
            <a:off x="1074821" y="4805422"/>
            <a:ext cx="2688557" cy="369332"/>
          </a:xfrm>
          <a:prstGeom prst="rect">
            <a:avLst/>
          </a:prstGeom>
        </p:spPr>
        <p:txBody>
          <a:bodyPr wrap="none">
            <a:spAutoFit/>
          </a:bodyPr>
          <a:lstStyle/>
          <a:p>
            <a:r>
              <a:rPr lang="en-GB" dirty="0">
                <a:latin typeface="Sitka Text" panose="02000505000000020004" pitchFamily="2" charset="0"/>
                <a:ea typeface="Times New Roman" panose="02020603050405020304" pitchFamily="18" charset="0"/>
              </a:rPr>
              <a:t>VIS/UV/IR microscopy </a:t>
            </a:r>
            <a:endParaRPr lang="de-DE" dirty="0">
              <a:latin typeface="Sitka Text" panose="02000505000000020004" pitchFamily="2" charset="0"/>
            </a:endParaRPr>
          </a:p>
        </p:txBody>
      </p:sp>
      <p:pic>
        <p:nvPicPr>
          <p:cNvPr id="12" name="Picture 11">
            <a:extLst>
              <a:ext uri="{FF2B5EF4-FFF2-40B4-BE49-F238E27FC236}">
                <a16:creationId xmlns:a16="http://schemas.microsoft.com/office/drawing/2014/main" id="{9F52C161-E88C-407A-AB65-34FA91105781}"/>
              </a:ext>
            </a:extLst>
          </p:cNvPr>
          <p:cNvPicPr>
            <a:picLocks noChangeAspect="1"/>
          </p:cNvPicPr>
          <p:nvPr/>
        </p:nvPicPr>
        <p:blipFill>
          <a:blip r:embed="rId7"/>
          <a:stretch>
            <a:fillRect/>
          </a:stretch>
        </p:blipFill>
        <p:spPr>
          <a:xfrm>
            <a:off x="6605829" y="1778960"/>
            <a:ext cx="3779520" cy="2834640"/>
          </a:xfrm>
          <a:prstGeom prst="rect">
            <a:avLst/>
          </a:prstGeom>
        </p:spPr>
      </p:pic>
      <p:sp>
        <p:nvSpPr>
          <p:cNvPr id="3" name="Rectangle 2">
            <a:extLst>
              <a:ext uri="{FF2B5EF4-FFF2-40B4-BE49-F238E27FC236}">
                <a16:creationId xmlns:a16="http://schemas.microsoft.com/office/drawing/2014/main" id="{642438A8-82F9-402F-8180-FE315435EB88}"/>
              </a:ext>
            </a:extLst>
          </p:cNvPr>
          <p:cNvSpPr/>
          <p:nvPr/>
        </p:nvSpPr>
        <p:spPr>
          <a:xfrm>
            <a:off x="6605829" y="4805422"/>
            <a:ext cx="4937760" cy="369332"/>
          </a:xfrm>
          <a:prstGeom prst="rect">
            <a:avLst/>
          </a:prstGeom>
        </p:spPr>
        <p:txBody>
          <a:bodyPr wrap="square">
            <a:spAutoFit/>
          </a:bodyPr>
          <a:lstStyle/>
          <a:p>
            <a:r>
              <a:rPr lang="en-GB" dirty="0">
                <a:latin typeface="Sitka Text" panose="02000505000000020004" pitchFamily="2" charset="0"/>
                <a:ea typeface="Times New Roman" panose="02020603050405020304" pitchFamily="18" charset="0"/>
              </a:rPr>
              <a:t>X-ray fluorescence analysis (XRF)</a:t>
            </a:r>
            <a:endParaRPr lang="de-DE" dirty="0">
              <a:latin typeface="Sitka Text" panose="02000505000000020004" pitchFamily="2" charset="0"/>
            </a:endParaRPr>
          </a:p>
        </p:txBody>
      </p:sp>
    </p:spTree>
    <p:extLst>
      <p:ext uri="{BB962C8B-B14F-4D97-AF65-F5344CB8AC3E}">
        <p14:creationId xmlns:p14="http://schemas.microsoft.com/office/powerpoint/2010/main" val="4200061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6B6D86E-41B1-471C-8116-311D77FE9075}"/>
              </a:ext>
            </a:extLst>
          </p:cNvPr>
          <p:cNvSpPr>
            <a:spLocks noGrp="1"/>
          </p:cNvSpPr>
          <p:nvPr>
            <p:ph type="title"/>
          </p:nvPr>
        </p:nvSpPr>
        <p:spPr>
          <a:xfrm>
            <a:off x="6764057" y="1647285"/>
            <a:ext cx="4467807" cy="756977"/>
          </a:xfrm>
        </p:spPr>
        <p:txBody>
          <a:bodyPr anchor="ctr">
            <a:normAutofit fontScale="90000"/>
          </a:bodyPr>
          <a:lstStyle/>
          <a:p>
            <a:r>
              <a:rPr lang="de-DE" sz="2400" b="1" dirty="0">
                <a:solidFill>
                  <a:schemeClr val="bg2">
                    <a:lumMod val="50000"/>
                  </a:schemeClr>
                </a:solidFill>
                <a:latin typeface="Sitka Heading" panose="02000505000000020004" pitchFamily="2" charset="0"/>
              </a:rPr>
              <a:t>Test Case: Trinity College/Wren Library, MS B.10.5 (Pauline Epistles)*</a:t>
            </a:r>
            <a:endParaRPr lang="de-DE" sz="2400" dirty="0">
              <a:latin typeface="Sitka Heading" panose="02000505000000020004" pitchFamily="2" charset="0"/>
            </a:endParaRPr>
          </a:p>
        </p:txBody>
      </p:sp>
      <p:sp>
        <p:nvSpPr>
          <p:cNvPr id="9" name="Text Placeholder 8">
            <a:extLst>
              <a:ext uri="{FF2B5EF4-FFF2-40B4-BE49-F238E27FC236}">
                <a16:creationId xmlns:a16="http://schemas.microsoft.com/office/drawing/2014/main" id="{9CCB6303-07F4-45FA-AA8D-D3751143215A}"/>
              </a:ext>
            </a:extLst>
          </p:cNvPr>
          <p:cNvSpPr>
            <a:spLocks noGrp="1"/>
          </p:cNvSpPr>
          <p:nvPr>
            <p:ph type="body" sz="half" idx="2"/>
          </p:nvPr>
        </p:nvSpPr>
        <p:spPr>
          <a:xfrm>
            <a:off x="6934200" y="2404262"/>
            <a:ext cx="4297664" cy="3622795"/>
          </a:xfrm>
        </p:spPr>
        <p:txBody>
          <a:bodyPr anchor="t">
            <a:normAutofit fontScale="92500" lnSpcReduction="20000"/>
          </a:bodyPr>
          <a:lstStyle/>
          <a:p>
            <a:pPr marL="285750" indent="-285750">
              <a:buFont typeface="Courier New" panose="02070309020205020404" pitchFamily="49" charset="0"/>
              <a:buChar char="o"/>
            </a:pPr>
            <a:r>
              <a:rPr lang="en-IE" dirty="0">
                <a:latin typeface="Sitka Text" panose="02000505000000020004" pitchFamily="2" charset="0"/>
              </a:rPr>
              <a:t>Pauline Epistles “de </a:t>
            </a:r>
            <a:r>
              <a:rPr lang="en-IE" dirty="0" err="1">
                <a:latin typeface="Sitka Text" panose="02000505000000020004" pitchFamily="2" charset="0"/>
              </a:rPr>
              <a:t>manu</a:t>
            </a:r>
            <a:r>
              <a:rPr lang="en-IE" dirty="0">
                <a:latin typeface="Sitka Text" panose="02000505000000020004" pitchFamily="2" charset="0"/>
              </a:rPr>
              <a:t> Beda”, s. viii, 67ff, Q1-6</a:t>
            </a:r>
            <a:r>
              <a:rPr lang="en-IE" baseline="30000" dirty="0">
                <a:latin typeface="Sitka Text" panose="02000505000000020004" pitchFamily="2" charset="0"/>
              </a:rPr>
              <a:t>10</a:t>
            </a:r>
            <a:r>
              <a:rPr lang="en-IE" baseline="-25000" dirty="0">
                <a:latin typeface="Sitka Text" panose="02000505000000020004" pitchFamily="2" charset="0"/>
              </a:rPr>
              <a:t>, </a:t>
            </a:r>
            <a:r>
              <a:rPr lang="en-IE" dirty="0">
                <a:latin typeface="Sitka Text" panose="02000505000000020004" pitchFamily="2" charset="0"/>
              </a:rPr>
              <a:t>Q7</a:t>
            </a:r>
            <a:r>
              <a:rPr lang="en-IE" baseline="30000" dirty="0">
                <a:latin typeface="Sitka Text" panose="02000505000000020004" pitchFamily="2" charset="0"/>
              </a:rPr>
              <a:t>12 -4 </a:t>
            </a:r>
            <a:r>
              <a:rPr lang="en-IE" baseline="-25000" dirty="0">
                <a:latin typeface="Sitka Text" panose="02000505000000020004" pitchFamily="2" charset="0"/>
              </a:rPr>
              <a:t> </a:t>
            </a:r>
            <a:r>
              <a:rPr lang="en-IE" dirty="0">
                <a:latin typeface="Sitka Text" panose="02000505000000020004" pitchFamily="2" charset="0"/>
              </a:rPr>
              <a:t>(</a:t>
            </a:r>
            <a:r>
              <a:rPr lang="en-US" dirty="0">
                <a:latin typeface="Sitka Text" panose="02000505000000020004" pitchFamily="2" charset="0"/>
              </a:rPr>
              <a:t>Four leaves of this MS. are in the Cotton MS. Vitellius C. viii.)</a:t>
            </a:r>
          </a:p>
          <a:p>
            <a:pPr marL="285750" indent="-285750">
              <a:buFont typeface="Courier New" panose="02070309020205020404" pitchFamily="49" charset="0"/>
              <a:buChar char="o"/>
            </a:pPr>
            <a:r>
              <a:rPr lang="en-IE" dirty="0">
                <a:latin typeface="Sitka Text" panose="02000505000000020004" pitchFamily="2" charset="0"/>
              </a:rPr>
              <a:t>AS miniscule with Irish features; close to Wb </a:t>
            </a:r>
            <a:r>
              <a:rPr lang="en-IE" dirty="0" err="1">
                <a:latin typeface="Sitka Text" panose="02000505000000020004" pitchFamily="2" charset="0"/>
              </a:rPr>
              <a:t>Mpthf</a:t>
            </a:r>
            <a:r>
              <a:rPr lang="en-IE" dirty="0">
                <a:latin typeface="Sitka Text" panose="02000505000000020004" pitchFamily="2" charset="0"/>
              </a:rPr>
              <a:t> 61; and has features also in </a:t>
            </a:r>
            <a:r>
              <a:rPr lang="en-IE" dirty="0" err="1">
                <a:latin typeface="Sitka Text" panose="02000505000000020004" pitchFamily="2" charset="0"/>
              </a:rPr>
              <a:t>Bobbio</a:t>
            </a:r>
            <a:r>
              <a:rPr lang="en-IE" dirty="0">
                <a:latin typeface="Sitka Text" panose="02000505000000020004" pitchFamily="2" charset="0"/>
              </a:rPr>
              <a:t> scripts</a:t>
            </a:r>
          </a:p>
          <a:p>
            <a:pPr marL="285750" indent="-285750">
              <a:buFont typeface="Courier New" panose="02070309020205020404" pitchFamily="49" charset="0"/>
              <a:buChar char="o"/>
            </a:pPr>
            <a:r>
              <a:rPr lang="en-IE" dirty="0">
                <a:latin typeface="Sitka Text" panose="02000505000000020004" pitchFamily="2" charset="0"/>
              </a:rPr>
              <a:t>Questions:</a:t>
            </a:r>
            <a:br>
              <a:rPr lang="en-US" dirty="0">
                <a:latin typeface="Sitka Text" panose="02000505000000020004" pitchFamily="2" charset="0"/>
              </a:rPr>
            </a:br>
            <a:r>
              <a:rPr lang="en-US" dirty="0">
                <a:latin typeface="Sitka Text" panose="02000505000000020004" pitchFamily="2" charset="0"/>
              </a:rPr>
              <a:t>1. What type of ink is used in this manuscript?</a:t>
            </a:r>
            <a:br>
              <a:rPr lang="en-US" dirty="0">
                <a:latin typeface="Sitka Text" panose="02000505000000020004" pitchFamily="2" charset="0"/>
              </a:rPr>
            </a:br>
            <a:r>
              <a:rPr lang="en-US" dirty="0">
                <a:latin typeface="Sitka Text" panose="02000505000000020004" pitchFamily="2" charset="0"/>
              </a:rPr>
              <a:t>2. How many different type(s) of ink can be identified?</a:t>
            </a:r>
            <a:br>
              <a:rPr lang="en-US" dirty="0">
                <a:latin typeface="Sitka Text" panose="02000505000000020004" pitchFamily="2" charset="0"/>
              </a:rPr>
            </a:br>
            <a:r>
              <a:rPr lang="en-US" dirty="0">
                <a:latin typeface="Sitka Text" panose="02000505000000020004" pitchFamily="2" charset="0"/>
              </a:rPr>
              <a:t>3. What is the distribution of each ink?</a:t>
            </a:r>
          </a:p>
          <a:p>
            <a:pPr>
              <a:spcBef>
                <a:spcPts val="0"/>
              </a:spcBef>
            </a:pPr>
            <a:r>
              <a:rPr lang="en-US" dirty="0">
                <a:latin typeface="Sitka Text" panose="02000505000000020004" pitchFamily="2" charset="0"/>
              </a:rPr>
              <a:t>    4. Are the additional glosses in a          </a:t>
            </a:r>
          </a:p>
          <a:p>
            <a:pPr>
              <a:spcBef>
                <a:spcPts val="0"/>
              </a:spcBef>
            </a:pPr>
            <a:r>
              <a:rPr lang="en-US" dirty="0">
                <a:latin typeface="Sitka Text" panose="02000505000000020004" pitchFamily="2" charset="0"/>
              </a:rPr>
              <a:t>    different ink?</a:t>
            </a:r>
          </a:p>
          <a:p>
            <a:pPr>
              <a:spcBef>
                <a:spcPts val="0"/>
              </a:spcBef>
            </a:pPr>
            <a:r>
              <a:rPr lang="en-US" dirty="0">
                <a:latin typeface="Sitka Text" panose="02000505000000020004" pitchFamily="2" charset="0"/>
              </a:rPr>
              <a:t>    5. Change of ink </a:t>
            </a:r>
            <a:r>
              <a:rPr lang="en-US" dirty="0" err="1">
                <a:latin typeface="Sitka Text" panose="02000505000000020004" pitchFamily="2" charset="0"/>
              </a:rPr>
              <a:t>colour</a:t>
            </a:r>
            <a:r>
              <a:rPr lang="en-US" dirty="0">
                <a:latin typeface="Sitka Text" panose="02000505000000020004" pitchFamily="2" charset="0"/>
              </a:rPr>
              <a:t>?</a:t>
            </a:r>
            <a:br>
              <a:rPr lang="en-US" dirty="0">
                <a:latin typeface="Sitka Text" panose="02000505000000020004" pitchFamily="2" charset="0"/>
              </a:rPr>
            </a:br>
            <a:endParaRPr lang="en-IE" dirty="0">
              <a:latin typeface="Sitka Text" panose="02000505000000020004" pitchFamily="2" charset="0"/>
            </a:endParaRPr>
          </a:p>
        </p:txBody>
      </p:sp>
      <p:grpSp>
        <p:nvGrpSpPr>
          <p:cNvPr id="4" name="Gruppierung 3">
            <a:extLst>
              <a:ext uri="{FF2B5EF4-FFF2-40B4-BE49-F238E27FC236}">
                <a16:creationId xmlns:a16="http://schemas.microsoft.com/office/drawing/2014/main" id="{1F116333-C570-4047-A2EA-999607CA87B3}"/>
              </a:ext>
            </a:extLst>
          </p:cNvPr>
          <p:cNvGrpSpPr/>
          <p:nvPr/>
        </p:nvGrpSpPr>
        <p:grpSpPr>
          <a:xfrm>
            <a:off x="-414337" y="-711128"/>
            <a:ext cx="12606338" cy="2678596"/>
            <a:chOff x="-304404" y="-703967"/>
            <a:chExt cx="9448404" cy="3108768"/>
          </a:xfrm>
        </p:grpSpPr>
        <p:pic>
          <p:nvPicPr>
            <p:cNvPr id="5" name="Bild 7" descr="Fusszeile.png">
              <a:extLst>
                <a:ext uri="{FF2B5EF4-FFF2-40B4-BE49-F238E27FC236}">
                  <a16:creationId xmlns:a16="http://schemas.microsoft.com/office/drawing/2014/main" id="{C06F2C90-D818-400E-9D09-A2038668E3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0"/>
              <a:ext cx="9144000" cy="1836174"/>
            </a:xfrm>
            <a:prstGeom prst="rect">
              <a:avLst/>
            </a:prstGeom>
          </p:spPr>
        </p:pic>
        <p:pic>
          <p:nvPicPr>
            <p:cNvPr id="6" name="Bild 8" descr="FAU_IKGF_Logo_engl_RZ_4c.eps">
              <a:extLst>
                <a:ext uri="{FF2B5EF4-FFF2-40B4-BE49-F238E27FC236}">
                  <a16:creationId xmlns:a16="http://schemas.microsoft.com/office/drawing/2014/main" id="{95A8DB46-61BC-4709-8B96-64328A17C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404" y="-703967"/>
              <a:ext cx="5380180" cy="3108768"/>
            </a:xfrm>
            <a:prstGeom prst="rect">
              <a:avLst/>
            </a:prstGeom>
          </p:spPr>
        </p:pic>
        <p:pic>
          <p:nvPicPr>
            <p:cNvPr id="7" name="Bild 5">
              <a:extLst>
                <a:ext uri="{FF2B5EF4-FFF2-40B4-BE49-F238E27FC236}">
                  <a16:creationId xmlns:a16="http://schemas.microsoft.com/office/drawing/2014/main" id="{D2089CF9-AC4D-4CA1-9D85-9437309B1D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5460" y="17247"/>
              <a:ext cx="1268921" cy="1801678"/>
            </a:xfrm>
            <a:prstGeom prst="rect">
              <a:avLst/>
            </a:prstGeom>
          </p:spPr>
        </p:pic>
      </p:grpSp>
      <p:pic>
        <p:nvPicPr>
          <p:cNvPr id="3" name="Picture 2" descr="A close up of text on a white surface&#10;&#10;Description automatically generated">
            <a:extLst>
              <a:ext uri="{FF2B5EF4-FFF2-40B4-BE49-F238E27FC236}">
                <a16:creationId xmlns:a16="http://schemas.microsoft.com/office/drawing/2014/main" id="{6CBCB6BB-7A74-4BA6-9D96-43BE687AFA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7292" y="1605224"/>
            <a:ext cx="9951131" cy="4309488"/>
          </a:xfrm>
          <a:prstGeom prst="rect">
            <a:avLst/>
          </a:prstGeom>
        </p:spPr>
      </p:pic>
      <p:sp>
        <p:nvSpPr>
          <p:cNvPr id="2" name="Rectangle 1">
            <a:extLst>
              <a:ext uri="{FF2B5EF4-FFF2-40B4-BE49-F238E27FC236}">
                <a16:creationId xmlns:a16="http://schemas.microsoft.com/office/drawing/2014/main" id="{AC14B628-E160-452D-838C-6CBB00DB5463}"/>
              </a:ext>
            </a:extLst>
          </p:cNvPr>
          <p:cNvSpPr/>
          <p:nvPr/>
        </p:nvSpPr>
        <p:spPr>
          <a:xfrm>
            <a:off x="126860" y="5914712"/>
            <a:ext cx="6955584" cy="646331"/>
          </a:xfrm>
          <a:prstGeom prst="rect">
            <a:avLst/>
          </a:prstGeom>
        </p:spPr>
        <p:txBody>
          <a:bodyPr wrap="square">
            <a:spAutoFit/>
          </a:bodyPr>
          <a:lstStyle/>
          <a:p>
            <a:r>
              <a:rPr lang="de-DE" dirty="0">
                <a:hlinkClick r:id="rId7"/>
              </a:rPr>
              <a:t>http://trin-sites-pub.trin.cam.ac.uk/james/viewpage.php?index=70</a:t>
            </a:r>
            <a:endParaRPr lang="de-DE" dirty="0"/>
          </a:p>
          <a:p>
            <a:r>
              <a:rPr lang="en-US" dirty="0"/>
              <a:t>copyright the Master and Fellows of Trinity College, Cambridge</a:t>
            </a:r>
            <a:endParaRPr lang="de-DE" dirty="0"/>
          </a:p>
        </p:txBody>
      </p:sp>
      <p:sp>
        <p:nvSpPr>
          <p:cNvPr id="10" name="Rectangle 9">
            <a:extLst>
              <a:ext uri="{FF2B5EF4-FFF2-40B4-BE49-F238E27FC236}">
                <a16:creationId xmlns:a16="http://schemas.microsoft.com/office/drawing/2014/main" id="{4B9FBCC5-2902-404F-847B-C5C160D3A38E}"/>
              </a:ext>
            </a:extLst>
          </p:cNvPr>
          <p:cNvSpPr/>
          <p:nvPr/>
        </p:nvSpPr>
        <p:spPr>
          <a:xfrm>
            <a:off x="7724192" y="6022853"/>
            <a:ext cx="4467807" cy="830997"/>
          </a:xfrm>
          <a:prstGeom prst="rect">
            <a:avLst/>
          </a:prstGeom>
        </p:spPr>
        <p:txBody>
          <a:bodyPr wrap="square">
            <a:spAutoFit/>
          </a:bodyPr>
          <a:lstStyle/>
          <a:p>
            <a:r>
              <a:rPr lang="en-IE" sz="1600" dirty="0">
                <a:solidFill>
                  <a:srgbClr val="00B0F0"/>
                </a:solidFill>
                <a:latin typeface="Sitka Text" panose="02000505000000020004" pitchFamily="2" charset="0"/>
              </a:rPr>
              <a:t>*Research carried out in collaboration with Dr </a:t>
            </a:r>
            <a:r>
              <a:rPr lang="en-IE" sz="1600" dirty="0" err="1">
                <a:solidFill>
                  <a:srgbClr val="00B0F0"/>
                </a:solidFill>
                <a:latin typeface="Sitka Text" panose="02000505000000020004" pitchFamily="2" charset="0"/>
              </a:rPr>
              <a:t>Bonnerot</a:t>
            </a:r>
            <a:r>
              <a:rPr lang="en-IE" sz="1600" dirty="0">
                <a:solidFill>
                  <a:srgbClr val="00B0F0"/>
                </a:solidFill>
                <a:latin typeface="Sitka Text" panose="02000505000000020004" pitchFamily="2" charset="0"/>
              </a:rPr>
              <a:t> and Dr Rabin. I also wish to thank Dr Nicolas Bell for his kind assistance.</a:t>
            </a:r>
            <a:endParaRPr lang="en-IE" sz="1400" dirty="0">
              <a:solidFill>
                <a:srgbClr val="00B0F0"/>
              </a:solidFill>
              <a:latin typeface="Sitka Text" panose="02000505000000020004" pitchFamily="2" charset="0"/>
            </a:endParaRPr>
          </a:p>
        </p:txBody>
      </p:sp>
    </p:spTree>
    <p:extLst>
      <p:ext uri="{BB962C8B-B14F-4D97-AF65-F5344CB8AC3E}">
        <p14:creationId xmlns:p14="http://schemas.microsoft.com/office/powerpoint/2010/main" val="3347400063"/>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0</TotalTime>
  <Words>959</Words>
  <Application>Microsoft Office PowerPoint</Application>
  <PresentationFormat>Widescreen</PresentationFormat>
  <Paragraphs>97</Paragraphs>
  <Slides>13</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Calibri</vt:lpstr>
      <vt:lpstr>Calibri Light</vt:lpstr>
      <vt:lpstr>Courier New</vt:lpstr>
      <vt:lpstr>Perpetua</vt:lpstr>
      <vt:lpstr>Sitka Heading</vt:lpstr>
      <vt:lpstr>Sitka Subheading</vt:lpstr>
      <vt:lpstr>Sitka Text</vt:lpstr>
      <vt:lpstr>Retrospect</vt:lpstr>
      <vt:lpstr>Insular Ink?  Some Initial Thoughts on Integrating Ink Analysis into the Study of Insular Manuscripts</vt:lpstr>
      <vt:lpstr>Why should we look to integrate scientific methods of ink analysis into the study of Insular manuscripts?</vt:lpstr>
      <vt:lpstr>When is a manuscript “insular”?:  Mobility, Ethnicity, Nationality</vt:lpstr>
      <vt:lpstr>PowerPoint Presentation</vt:lpstr>
      <vt:lpstr>PowerPoint Presentation</vt:lpstr>
      <vt:lpstr>PowerPoint Presentation</vt:lpstr>
      <vt:lpstr>PowerPoint Presentation</vt:lpstr>
      <vt:lpstr>PowerPoint Presentation</vt:lpstr>
      <vt:lpstr>Test Case: Trinity College/Wren Library, MS B.10.5 (Pauline Epistles)*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dc:creator>
  <cp:lastModifiedBy>Nicole .</cp:lastModifiedBy>
  <cp:revision>9</cp:revision>
  <dcterms:created xsi:type="dcterms:W3CDTF">2019-06-12T21:33:33Z</dcterms:created>
  <dcterms:modified xsi:type="dcterms:W3CDTF">2019-06-27T20:59:14Z</dcterms:modified>
</cp:coreProperties>
</file>